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462" r:id="rId2"/>
    <p:sldId id="758" r:id="rId3"/>
    <p:sldId id="756" r:id="rId4"/>
    <p:sldId id="759" r:id="rId5"/>
    <p:sldId id="757" r:id="rId6"/>
    <p:sldId id="760" r:id="rId7"/>
    <p:sldId id="761" r:id="rId8"/>
    <p:sldId id="762" r:id="rId9"/>
    <p:sldId id="763" r:id="rId10"/>
    <p:sldId id="764" r:id="rId11"/>
    <p:sldId id="788" r:id="rId12"/>
    <p:sldId id="789" r:id="rId13"/>
    <p:sldId id="790" r:id="rId14"/>
    <p:sldId id="791" r:id="rId15"/>
    <p:sldId id="765" r:id="rId16"/>
    <p:sldId id="766" r:id="rId17"/>
    <p:sldId id="767" r:id="rId18"/>
    <p:sldId id="768" r:id="rId19"/>
    <p:sldId id="769" r:id="rId20"/>
    <p:sldId id="822" r:id="rId21"/>
    <p:sldId id="823" r:id="rId22"/>
    <p:sldId id="824" r:id="rId23"/>
    <p:sldId id="825" r:id="rId24"/>
    <p:sldId id="826" r:id="rId25"/>
    <p:sldId id="771" r:id="rId26"/>
    <p:sldId id="838" r:id="rId27"/>
    <p:sldId id="772" r:id="rId28"/>
    <p:sldId id="773" r:id="rId29"/>
    <p:sldId id="827" r:id="rId30"/>
    <p:sldId id="784" r:id="rId31"/>
    <p:sldId id="828" r:id="rId32"/>
    <p:sldId id="829" r:id="rId33"/>
    <p:sldId id="783" r:id="rId34"/>
    <p:sldId id="785" r:id="rId35"/>
    <p:sldId id="839" r:id="rId36"/>
    <p:sldId id="840" r:id="rId37"/>
    <p:sldId id="830" r:id="rId38"/>
    <p:sldId id="786" r:id="rId39"/>
    <p:sldId id="787" r:id="rId40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76">
          <p15:clr>
            <a:srgbClr val="A4A3A4"/>
          </p15:clr>
        </p15:guide>
        <p15:guide id="2" pos="8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520"/>
    <a:srgbClr val="0C234B"/>
    <a:srgbClr val="FF5F00"/>
    <a:srgbClr val="FF5800"/>
    <a:srgbClr val="FF5100"/>
    <a:srgbClr val="FF4602"/>
    <a:srgbClr val="164391"/>
    <a:srgbClr val="333333"/>
    <a:srgbClr val="C8D9D8"/>
    <a:srgbClr val="6F8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4" autoAdjust="0"/>
    <p:restoredTop sz="75225" autoAdjust="0"/>
  </p:normalViewPr>
  <p:slideViewPr>
    <p:cSldViewPr snapToGrid="0">
      <p:cViewPr varScale="1">
        <p:scale>
          <a:sx n="113" d="100"/>
          <a:sy n="113" d="100"/>
        </p:scale>
        <p:origin x="1208" y="168"/>
      </p:cViewPr>
      <p:guideLst>
        <p:guide orient="horz" pos="1176"/>
        <p:guide pos="8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684C-F081-544B-8C90-A5795DCABDF2}" type="datetimeFigureOut">
              <a:rPr lang="en-US" smtClean="0"/>
              <a:t>7/2/20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1DD33-2A06-9443-920E-9A8794B8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dl.sci.utah.edu/mvnv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82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Derived from literature</a:t>
            </a:r>
            <a:r>
              <a:rPr lang="en-US" baseline="0" dirty="0"/>
              <a:t>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06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06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49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some of these techniques relate to others we have already discussed? In particular, the </a:t>
            </a:r>
            <a:r>
              <a:rPr lang="en-US" dirty="0" err="1"/>
              <a:t>mutli</a:t>
            </a:r>
            <a:r>
              <a:rPr lang="en-US" dirty="0"/>
              <a:t>-view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15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https://vdl.sci.utah.edu/mvnv/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6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Edge crossing minimization</a:t>
            </a:r>
            <a:r>
              <a:rPr lang="en-US" baseline="0"/>
              <a:t> is costly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0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some issues with these heuristics – well for one they conflict</a:t>
            </a:r>
            <a:r>
              <a:rPr lang="en-US" baseline="0"/>
              <a:t> with each other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0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do we think this works?</a:t>
            </a:r>
            <a:r>
              <a:rPr lang="en-US" baseline="0"/>
              <a:t> What aesthetics does it help with?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8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1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how the disconnected nodes are getting pushed to the corners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39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option: avoid showing it as a graph… does the graph really support the tasks you need?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Geography is the attribute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53206"/>
            <a:ext cx="7772400" cy="1101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31336"/>
            <a:ext cx="6400800" cy="828662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Sample text or subtitle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8CD09-1EE7-8745-AB3C-21E7A359E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3" y="4015014"/>
            <a:ext cx="2256972" cy="1128486"/>
          </a:xfrm>
          <a:prstGeom prst="rect">
            <a:avLst/>
          </a:prstGeom>
        </p:spPr>
      </p:pic>
      <p:pic>
        <p:nvPicPr>
          <p:cNvPr id="7" name="Picture 6" descr="triangles_r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1220230"/>
            <a:ext cx="606552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361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1"/>
            <a:ext cx="7772400" cy="863158"/>
          </a:xfrm>
        </p:spPr>
        <p:txBody>
          <a:bodyPr/>
          <a:lstStyle>
            <a:lvl1pPr>
              <a:defRPr sz="32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765443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4723271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21682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50387" y="2157897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930172" y="1817064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13894363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931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4641547" y="1350987"/>
            <a:ext cx="3291626" cy="2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1575377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441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</p:spTree>
    <p:extLst>
      <p:ext uri="{BB962C8B-B14F-4D97-AF65-F5344CB8AC3E}">
        <p14:creationId xmlns:p14="http://schemas.microsoft.com/office/powerpoint/2010/main" val="18655712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 algn="ctr"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5" y="1109775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5498629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0AC-9194-3147-91C1-7FC7FBA87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130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97025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914650"/>
            <a:ext cx="6400800" cy="195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 err="1">
                <a:sym typeface="Calibri" charset="0"/>
              </a:rPr>
              <a:t>xa</a:t>
            </a:r>
            <a:endParaRPr lang="en-US" dirty="0">
              <a:sym typeface="Calibri" charset="0"/>
            </a:endParaRPr>
          </a:p>
        </p:txBody>
      </p:sp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18" y="4825556"/>
            <a:ext cx="575518" cy="317944"/>
          </a:xfrm>
          <a:prstGeom prst="rect">
            <a:avLst/>
          </a:prstGeom>
        </p:spPr>
      </p:pic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9B76813-089B-5346-A50D-90CF445FC7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77" r:id="rId3"/>
    <p:sldLayoutId id="2147483687" r:id="rId4"/>
    <p:sldLayoutId id="2147483678" r:id="rId5"/>
    <p:sldLayoutId id="2147483692" r:id="rId6"/>
    <p:sldLayoutId id="2147483709" r:id="rId7"/>
    <p:sldLayoutId id="2147483708" r:id="rId8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0">
          <a:solidFill>
            <a:srgbClr val="0C234B"/>
          </a:solidFill>
          <a:latin typeface="Verdana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buClr>
          <a:srgbClr val="BE0B34"/>
        </a:buClr>
        <a:buFont typeface="Arial"/>
        <a:buChar char="•"/>
        <a:defRPr sz="2000">
          <a:solidFill>
            <a:srgbClr val="0C234B"/>
          </a:solidFill>
          <a:latin typeface="Verdana"/>
          <a:ea typeface="+mn-ea"/>
          <a:cs typeface="Verdana"/>
          <a:sym typeface="Calibri" charset="0"/>
        </a:defRPr>
      </a:lvl1pPr>
      <a:lvl2pPr marL="704850" indent="-285750" algn="ctr" rtl="0" eaLnBrk="0" fontAlgn="base" hangingPunct="0">
        <a:spcBef>
          <a:spcPts val="700"/>
        </a:spcBef>
        <a:spcAft>
          <a:spcPct val="0"/>
        </a:spcAft>
        <a:buClr>
          <a:srgbClr val="BE0B34"/>
        </a:buClr>
        <a:buFont typeface="Arial"/>
        <a:buChar char="•"/>
        <a:defRPr sz="1600">
          <a:solidFill>
            <a:srgbClr val="0C234B"/>
          </a:solidFill>
          <a:latin typeface="Verdana"/>
          <a:ea typeface="+mn-ea"/>
          <a:cs typeface="Verdana"/>
          <a:sym typeface="Calibri" charset="0"/>
        </a:defRPr>
      </a:lvl2pPr>
      <a:lvl3pPr marL="1047750" indent="-171450" algn="ctr" rtl="0" eaLnBrk="0" fontAlgn="base" hangingPunct="0">
        <a:spcBef>
          <a:spcPts val="600"/>
        </a:spcBef>
        <a:spcAft>
          <a:spcPct val="0"/>
        </a:spcAft>
        <a:buClr>
          <a:srgbClr val="BE0B34"/>
        </a:buClr>
        <a:buFont typeface="Arial"/>
        <a:buChar char="•"/>
        <a:defRPr sz="1200">
          <a:solidFill>
            <a:srgbClr val="0C234B"/>
          </a:solidFill>
          <a:latin typeface="Verdana"/>
          <a:ea typeface="+mn-ea"/>
          <a:cs typeface="Verdana"/>
          <a:sym typeface="Calibri" charset="0"/>
        </a:defRPr>
      </a:lvl3pPr>
      <a:lvl4pPr marL="1504950" indent="-171450" algn="ctr" rtl="0" eaLnBrk="0" fontAlgn="base" hangingPunct="0">
        <a:spcBef>
          <a:spcPts val="500"/>
        </a:spcBef>
        <a:spcAft>
          <a:spcPct val="0"/>
        </a:spcAft>
        <a:buClr>
          <a:srgbClr val="BE0B34"/>
        </a:buClr>
        <a:buFont typeface="Arial"/>
        <a:buChar char="•"/>
        <a:defRPr sz="1200">
          <a:solidFill>
            <a:srgbClr val="0C234B"/>
          </a:solidFill>
          <a:latin typeface="Verdana"/>
          <a:ea typeface="+mn-ea"/>
          <a:cs typeface="Verdana"/>
          <a:sym typeface="Calibri" charset="0"/>
        </a:defRPr>
      </a:lvl4pPr>
      <a:lvl5pPr marL="1962150" indent="-171450" algn="ctr" rtl="0" eaLnBrk="0" fontAlgn="base" hangingPunct="0">
        <a:spcBef>
          <a:spcPts val="500"/>
        </a:spcBef>
        <a:spcAft>
          <a:spcPct val="0"/>
        </a:spcAft>
        <a:buClr>
          <a:srgbClr val="BE0B34"/>
        </a:buClr>
        <a:buFont typeface="Arial"/>
        <a:buChar char="•"/>
        <a:defRPr sz="1200">
          <a:solidFill>
            <a:srgbClr val="0C234B"/>
          </a:solidFill>
          <a:latin typeface="Verdana"/>
          <a:ea typeface="+mn-ea"/>
          <a:cs typeface="Verdana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en.wikipedia.org/wiki/File:Visualization_of_wiki_structure_using_prefuse_visualization_package.pn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0"/>
          <p:cNvSpPr txBox="1">
            <a:spLocks/>
          </p:cNvSpPr>
          <p:nvPr/>
        </p:nvSpPr>
        <p:spPr>
          <a:xfrm>
            <a:off x="0" y="1600199"/>
            <a:ext cx="9144000" cy="2417619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sz="3600" b="1" i="1" dirty="0"/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40760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09 at 10.3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47128"/>
            <a:ext cx="4826000" cy="219637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5899" y="1"/>
            <a:ext cx="6273801" cy="863158"/>
          </a:xfrm>
        </p:spPr>
        <p:txBody>
          <a:bodyPr/>
          <a:lstStyle/>
          <a:p>
            <a:r>
              <a:rPr lang="en-US" sz="2800"/>
              <a:t>Sugiyama Layouts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idx="13"/>
          </p:nvPr>
        </p:nvSpPr>
        <p:spPr>
          <a:xfrm>
            <a:off x="2679700" y="939800"/>
            <a:ext cx="5943600" cy="302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Strengths:</a:t>
            </a:r>
          </a:p>
          <a:p>
            <a:r>
              <a:rPr lang="en-US" dirty="0"/>
              <a:t>Preserves flow</a:t>
            </a:r>
          </a:p>
          <a:p>
            <a:r>
              <a:rPr lang="en-US" dirty="0"/>
              <a:t>Relatively fast (up to ~5k nodes)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Issues:</a:t>
            </a:r>
          </a:p>
          <a:p>
            <a:r>
              <a:rPr lang="en-US" dirty="0"/>
              <a:t>Only suited for (near-)ordered graphs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0" y="4143226"/>
            <a:ext cx="1460501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err="1">
                <a:solidFill>
                  <a:srgbClr val="0C234B"/>
                </a:solidFill>
                <a:latin typeface="+mn-lt"/>
              </a:rPr>
              <a:t>Adapted from Josh Levine &amp; Miriah Meyer, slides &amp; image from Gansner et al. 1993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>
          <a:xfrm>
            <a:off x="5638800" y="3606800"/>
            <a:ext cx="2336800" cy="1219200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800000"/>
                </a:solidFill>
              </a:rPr>
              <a:t>Implementations:</a:t>
            </a:r>
          </a:p>
          <a:p>
            <a:r>
              <a:rPr lang="en-US" sz="1800">
                <a:solidFill>
                  <a:srgbClr val="800000"/>
                </a:solidFill>
              </a:rPr>
              <a:t>dot (graphviz)</a:t>
            </a:r>
          </a:p>
          <a:p>
            <a:r>
              <a:rPr lang="en-US" sz="1800">
                <a:solidFill>
                  <a:srgbClr val="800000"/>
                </a:solidFill>
              </a:rPr>
              <a:t>dagre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58215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DAGs with Enclosure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0" y="4881890"/>
            <a:ext cx="42164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0C234B"/>
                </a:solidFill>
                <a:latin typeface="+mn-lt"/>
              </a:rPr>
              <a:t>From Stephen Kobourov, slides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pic>
        <p:nvPicPr>
          <p:cNvPr id="7" name="Picture 6" descr="Screen Shot 2018-10-14 at 10.14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"/>
          <a:stretch/>
        </p:blipFill>
        <p:spPr>
          <a:xfrm>
            <a:off x="1169690" y="889000"/>
            <a:ext cx="7974309" cy="3365500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 bwMode="auto">
          <a:xfrm>
            <a:off x="952500" y="2197100"/>
            <a:ext cx="4356100" cy="2095500"/>
          </a:xfrm>
          <a:prstGeom prst="rtTriangl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590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DAGs with Enclosure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0" y="4881890"/>
            <a:ext cx="42164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0C234B"/>
                </a:solidFill>
                <a:latin typeface="+mn-lt"/>
              </a:rPr>
              <a:t>From Stephen Kobourov, slides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pic>
        <p:nvPicPr>
          <p:cNvPr id="7" name="Picture 6" descr="Screen Shot 2018-10-14 at 10.14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"/>
          <a:stretch/>
        </p:blipFill>
        <p:spPr>
          <a:xfrm>
            <a:off x="3456662" y="825500"/>
            <a:ext cx="5687337" cy="2400300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 bwMode="auto">
          <a:xfrm>
            <a:off x="3342784" y="1790700"/>
            <a:ext cx="3550632" cy="1708030"/>
          </a:xfrm>
          <a:prstGeom prst="rtTriangl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" name="Picture 3" descr="Screen Shot 2018-10-14 at 10.1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057849"/>
            <a:ext cx="3886200" cy="3780851"/>
          </a:xfrm>
          <a:prstGeom prst="snip1Rect">
            <a:avLst>
              <a:gd name="adj" fmla="val 30103"/>
            </a:avLst>
          </a:prstGeom>
        </p:spPr>
      </p:pic>
    </p:spTree>
    <p:extLst>
      <p:ext uri="{BB962C8B-B14F-4D97-AF65-F5344CB8AC3E}">
        <p14:creationId xmlns:p14="http://schemas.microsoft.com/office/powerpoint/2010/main" val="38987263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Euler Diagrams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0" y="4881890"/>
            <a:ext cx="42164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0C234B"/>
                </a:solidFill>
                <a:latin typeface="+mn-lt"/>
              </a:rPr>
              <a:t>From Stephen Kobourov, slides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pic>
        <p:nvPicPr>
          <p:cNvPr id="4" name="Picture 3" descr="Screen Shot 2018-10-14 at 10.1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057849"/>
            <a:ext cx="3886200" cy="3780851"/>
          </a:xfrm>
          <a:prstGeom prst="snip1Rect">
            <a:avLst>
              <a:gd name="adj" fmla="val 30103"/>
            </a:avLst>
          </a:prstGeom>
        </p:spPr>
      </p:pic>
      <p:sp>
        <p:nvSpPr>
          <p:cNvPr id="9" name="Content Placeholder 4"/>
          <p:cNvSpPr>
            <a:spLocks noGrp="1"/>
          </p:cNvSpPr>
          <p:nvPr>
            <p:ph idx="13"/>
          </p:nvPr>
        </p:nvSpPr>
        <p:spPr>
          <a:xfrm>
            <a:off x="4191000" y="1092200"/>
            <a:ext cx="4533900" cy="370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When also possible relationships are shown, they are </a:t>
            </a:r>
            <a:r>
              <a:rPr lang="en-US" b="1" i="1"/>
              <a:t>Venn diagrams</a:t>
            </a:r>
            <a:r>
              <a:rPr lang="en-US"/>
              <a:t>.</a:t>
            </a:r>
          </a:p>
          <a:p>
            <a:endParaRPr lang="en-US" sz="1000"/>
          </a:p>
          <a:p>
            <a:pPr marL="0" indent="0">
              <a:buNone/>
            </a:pPr>
            <a:r>
              <a:rPr lang="en-US"/>
              <a:t>Algorithms can get complicated and produce odd shapes.</a:t>
            </a:r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r>
              <a:rPr lang="en-US"/>
              <a:t>Hard to scale.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262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 bwMode="auto">
          <a:xfrm>
            <a:off x="101600" y="4646424"/>
            <a:ext cx="42164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http://raweb.inria.fr/rapportsactivite/RA2009/gravite/3.png </a:t>
            </a:r>
            <a:r>
              <a:rPr lang="en-US" sz="1200" dirty="0">
                <a:solidFill>
                  <a:srgbClr val="0C234B"/>
                </a:solidFill>
                <a:latin typeface="+mn-lt"/>
              </a:rPr>
              <a:t>, via  Stephen Kobourov, slides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pic>
        <p:nvPicPr>
          <p:cNvPr id="7" name="Picture 6" descr="Screen Shot 2018-10-14 at 10.22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0"/>
            <a:ext cx="4648200" cy="4668235"/>
          </a:xfrm>
          <a:prstGeom prst="rect">
            <a:avLst/>
          </a:prstGeom>
        </p:spPr>
      </p:pic>
      <p:sp>
        <p:nvSpPr>
          <p:cNvPr id="10" name="Content Placeholder 4"/>
          <p:cNvSpPr>
            <a:spLocks noGrp="1"/>
          </p:cNvSpPr>
          <p:nvPr>
            <p:ph idx="13"/>
          </p:nvPr>
        </p:nvSpPr>
        <p:spPr>
          <a:xfrm>
            <a:off x="5308600" y="711200"/>
            <a:ext cx="3378200" cy="370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When also possible relationships are shown, they are </a:t>
            </a:r>
            <a:r>
              <a:rPr lang="en-US" b="1" i="1"/>
              <a:t>Venn diagrams</a:t>
            </a:r>
            <a:r>
              <a:rPr lang="en-US"/>
              <a:t>.</a:t>
            </a:r>
          </a:p>
          <a:p>
            <a:endParaRPr lang="en-US" sz="1000"/>
          </a:p>
          <a:p>
            <a:pPr marL="0" indent="0">
              <a:buNone/>
            </a:pPr>
            <a:r>
              <a:rPr lang="en-US"/>
              <a:t>Algorithms can get complicated and produce odd shapes.</a:t>
            </a:r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r>
              <a:rPr lang="en-US"/>
              <a:t>Hard to scale.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652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General Graphs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idx="13"/>
          </p:nvPr>
        </p:nvSpPr>
        <p:spPr>
          <a:xfrm>
            <a:off x="469900" y="876300"/>
            <a:ext cx="8216900" cy="1892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What do we want our graph to show? What tasks?</a:t>
            </a:r>
          </a:p>
          <a:p>
            <a:pPr>
              <a:buFont typeface="Wingdings" charset="2"/>
              <a:buChar char="Ø"/>
            </a:pPr>
            <a:r>
              <a:rPr lang="en-US"/>
              <a:t>Adjacency, connectivity, path following, clusters, shapes, structures, ordering</a:t>
            </a:r>
          </a:p>
          <a:p>
            <a:pPr>
              <a:buFont typeface="Wingdings" charset="2"/>
              <a:buChar char="Ø"/>
            </a:pPr>
            <a:endParaRPr lang="en-US" sz="1000"/>
          </a:p>
          <a:p>
            <a:pPr marL="0" indent="0">
              <a:buNone/>
            </a:pPr>
            <a:r>
              <a:rPr lang="en-US"/>
              <a:t>What qualities in graphs might help?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09600" y="2662561"/>
            <a:ext cx="3581400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+mn-lt"/>
              </a:rPr>
              <a:t>Avoiding edge crossings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+mn-lt"/>
              </a:rPr>
              <a:t>Avoiding edge bends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+mn-lt"/>
              </a:rPr>
              <a:t>Keep edge lengths uniform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+mn-lt"/>
              </a:rPr>
              <a:t>Avoid long edges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+mn-lt"/>
              </a:rPr>
              <a:t>Cluster similar nodes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+mn-lt"/>
              </a:rPr>
              <a:t>Maximize crossing angle</a:t>
            </a:r>
          </a:p>
          <a:p>
            <a:pPr algn="l"/>
            <a:endParaRPr lang="en-US" sz="2000" b="0" i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4127500" y="2687961"/>
            <a:ext cx="4508500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+mn-lt"/>
              </a:rPr>
              <a:t>Avoiding node/edge overlap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+mn-lt"/>
              </a:rPr>
              <a:t>Maximize global symmetry of graph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+mn-lt"/>
              </a:rPr>
              <a:t>Maximize local symmetry of graph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+mn-lt"/>
              </a:rPr>
              <a:t>Distribute nodes evenly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+mn-lt"/>
              </a:rPr>
              <a:t>Maximize consistent flow direction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+mn-lt"/>
              </a:rPr>
              <a:t>Emphasize clusters</a:t>
            </a:r>
          </a:p>
          <a:p>
            <a:pPr algn="l"/>
            <a:endParaRPr lang="en-US" sz="2000" b="0" i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Content Placeholder 4"/>
          <p:cNvSpPr>
            <a:spLocks noGrp="1"/>
          </p:cNvSpPr>
          <p:nvPr>
            <p:ph idx="13"/>
          </p:nvPr>
        </p:nvSpPr>
        <p:spPr>
          <a:xfrm>
            <a:off x="5524500" y="2032000"/>
            <a:ext cx="3086100" cy="647700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800000"/>
                </a:solidFill>
              </a:rPr>
              <a:t>Known as graph drawing </a:t>
            </a:r>
            <a:r>
              <a:rPr lang="en-US" sz="1800" b="1">
                <a:solidFill>
                  <a:srgbClr val="800000"/>
                </a:solidFill>
              </a:rPr>
              <a:t>aesthetics</a:t>
            </a:r>
            <a:r>
              <a:rPr lang="en-US" sz="1800">
                <a:solidFill>
                  <a:srgbClr val="800000"/>
                </a:solidFill>
              </a:rPr>
              <a:t> / </a:t>
            </a:r>
            <a:r>
              <a:rPr lang="en-US" sz="1800" b="1">
                <a:solidFill>
                  <a:srgbClr val="800000"/>
                </a:solidFill>
              </a:rPr>
              <a:t>heuristics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101600" y="4789557"/>
            <a:ext cx="40259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err="1">
                <a:solidFill>
                  <a:srgbClr val="0C234B"/>
                </a:solidFill>
                <a:latin typeface="+mn-lt"/>
              </a:rPr>
              <a:t>See Bennett et al. 2007, The Aesthetics of Graph Drawing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4314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28" grpId="0"/>
      <p:bldP spid="29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63158"/>
          </a:xfrm>
        </p:spPr>
        <p:txBody>
          <a:bodyPr/>
          <a:lstStyle/>
          <a:p>
            <a:r>
              <a:rPr lang="en-US" sz="2800"/>
              <a:t>Force-Directed Layouts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idx="13"/>
          </p:nvPr>
        </p:nvSpPr>
        <p:spPr>
          <a:xfrm>
            <a:off x="508000" y="939800"/>
            <a:ext cx="8115300" cy="146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Family of layouts that model graph as a physics problem:</a:t>
            </a:r>
          </a:p>
          <a:p>
            <a:r>
              <a:rPr lang="en-US"/>
              <a:t>Nodes as repulsive particles</a:t>
            </a:r>
          </a:p>
          <a:p>
            <a:r>
              <a:rPr lang="en-US"/>
              <a:t>Edges as springs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8" name="TextBox 27"/>
          <p:cNvSpPr txBox="1"/>
          <p:nvPr/>
        </p:nvSpPr>
        <p:spPr bwMode="auto">
          <a:xfrm>
            <a:off x="88900" y="4791958"/>
            <a:ext cx="41021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err="1">
                <a:solidFill>
                  <a:srgbClr val="0C234B"/>
                </a:solidFill>
                <a:latin typeface="+mn-lt"/>
              </a:rPr>
              <a:t>Adapted from Josh Levine &amp; Miriah Meyer, slides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pic>
        <p:nvPicPr>
          <p:cNvPr id="5" name="Picture 4" descr="Screen Shot 2018-10-09 at 11.08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286684"/>
            <a:ext cx="3454400" cy="250121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4191000" y="3238500"/>
            <a:ext cx="850900" cy="596900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7" name="Picture 6" descr="Screen Shot 2018-10-09 at 11.08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1" y="1895405"/>
            <a:ext cx="2273299" cy="285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870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63158"/>
          </a:xfrm>
        </p:spPr>
        <p:txBody>
          <a:bodyPr/>
          <a:lstStyle/>
          <a:p>
            <a:r>
              <a:rPr lang="en-US" sz="2800"/>
              <a:t>Force-Directed Layout, Sketch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idx="13"/>
          </p:nvPr>
        </p:nvSpPr>
        <p:spPr>
          <a:xfrm>
            <a:off x="508000" y="939800"/>
            <a:ext cx="84455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Repulsion: f</a:t>
            </a:r>
            <a:r>
              <a:rPr lang="en-US" baseline="-25000"/>
              <a:t>R</a:t>
            </a:r>
            <a:r>
              <a:rPr lang="en-US"/>
              <a:t>(d) = C</a:t>
            </a:r>
            <a:r>
              <a:rPr lang="en-US" baseline="-25000"/>
              <a:t>R</a:t>
            </a:r>
            <a:r>
              <a:rPr lang="en-US"/>
              <a:t> * m</a:t>
            </a:r>
            <a:r>
              <a:rPr lang="en-US" baseline="-25000"/>
              <a:t>1</a:t>
            </a:r>
            <a:r>
              <a:rPr lang="en-US"/>
              <a:t> * m</a:t>
            </a:r>
            <a:r>
              <a:rPr lang="en-US" baseline="-25000"/>
              <a:t>2</a:t>
            </a:r>
            <a:r>
              <a:rPr lang="en-US"/>
              <a:t> / d</a:t>
            </a:r>
            <a:r>
              <a:rPr lang="en-US" baseline="30000"/>
              <a:t>2</a:t>
            </a:r>
            <a:endParaRPr lang="en-US"/>
          </a:p>
          <a:p>
            <a:pPr lvl="1">
              <a:buFont typeface="Wingdings" charset="2"/>
              <a:buChar char="Ø"/>
            </a:pPr>
            <a:r>
              <a:rPr lang="en-US"/>
              <a:t>m</a:t>
            </a:r>
            <a:r>
              <a:rPr lang="en-US" baseline="-25000"/>
              <a:t>1</a:t>
            </a:r>
            <a:r>
              <a:rPr lang="en-US"/>
              <a:t> , m</a:t>
            </a:r>
            <a:r>
              <a:rPr lang="en-US" baseline="-25000"/>
              <a:t>2</a:t>
            </a:r>
            <a:r>
              <a:rPr lang="en-US"/>
              <a:t> are node masses or charge</a:t>
            </a:r>
          </a:p>
          <a:p>
            <a:pPr lvl="1">
              <a:buFont typeface="Wingdings" charset="2"/>
              <a:buChar char="Ø"/>
            </a:pPr>
            <a:r>
              <a:rPr lang="en-US"/>
              <a:t>d is distance between nodes</a:t>
            </a:r>
          </a:p>
          <a:p>
            <a:pPr marL="0" indent="0">
              <a:buNone/>
            </a:pPr>
            <a:r>
              <a:rPr lang="en-US"/>
              <a:t>Attraction: f</a:t>
            </a:r>
            <a:r>
              <a:rPr lang="en-US" baseline="-25000"/>
              <a:t>A</a:t>
            </a:r>
            <a:r>
              <a:rPr lang="en-US"/>
              <a:t>(d) = C</a:t>
            </a:r>
            <a:r>
              <a:rPr lang="en-US" baseline="-25000"/>
              <a:t>A</a:t>
            </a:r>
            <a:r>
              <a:rPr lang="en-US"/>
              <a:t> * (d – L)</a:t>
            </a:r>
          </a:p>
          <a:p>
            <a:pPr lvl="1">
              <a:buFont typeface="Wingdings" charset="2"/>
              <a:buChar char="Ø"/>
            </a:pPr>
            <a:r>
              <a:rPr lang="en-US"/>
              <a:t>L is the rest length of the spring (applying Hooke’s law)</a:t>
            </a:r>
          </a:p>
          <a:p>
            <a:pPr lvl="1">
              <a:buFont typeface="Wingdings" charset="2"/>
              <a:buChar char="Ø"/>
            </a:pPr>
            <a:endParaRPr lang="en-US"/>
          </a:p>
          <a:p>
            <a:pPr marL="0" indent="0">
              <a:buNone/>
            </a:pPr>
            <a:r>
              <a:rPr lang="en-US"/>
              <a:t>Total Force: </a:t>
            </a:r>
          </a:p>
          <a:p>
            <a:pPr marL="0" indent="0">
              <a:buNone/>
            </a:pPr>
            <a:r>
              <a:rPr lang="en-US"/>
              <a:t>Σ</a:t>
            </a:r>
            <a:r>
              <a:rPr lang="en-US" baseline="-25000"/>
              <a:t>y=neighbors(x) </a:t>
            </a:r>
            <a:r>
              <a:rPr lang="en-US"/>
              <a:t>f</a:t>
            </a:r>
            <a:r>
              <a:rPr lang="en-US" baseline="-25000"/>
              <a:t>A</a:t>
            </a:r>
            <a:r>
              <a:rPr lang="en-US"/>
              <a:t>(||x’ – y’||) * (x’ – y’) – f</a:t>
            </a:r>
            <a:r>
              <a:rPr lang="en-US" baseline="-25000"/>
              <a:t>R</a:t>
            </a:r>
            <a:r>
              <a:rPr lang="en-US"/>
              <a:t>(||x’ – y’||) * (x’ – y’)</a:t>
            </a:r>
            <a:endParaRPr lang="en-US" baseline="-25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8" name="TextBox 27"/>
          <p:cNvSpPr txBox="1"/>
          <p:nvPr/>
        </p:nvSpPr>
        <p:spPr bwMode="auto">
          <a:xfrm>
            <a:off x="88900" y="4791958"/>
            <a:ext cx="41021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err="1">
                <a:solidFill>
                  <a:srgbClr val="0C234B"/>
                </a:solidFill>
                <a:latin typeface="+mn-lt"/>
              </a:rPr>
              <a:t>Adapted from Josh Levine &amp; Miriah Meyer, slides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317888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00px-Visualization_of_wiki_structure_using_prefuse_visualization_pack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5727700" y="4143226"/>
            <a:ext cx="341630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 err="1">
                <a:solidFill>
                  <a:srgbClr val="0C234B"/>
                </a:solidFill>
                <a:hlinkClick r:id="rId4"/>
              </a:rPr>
              <a:t>https://en.wikipedia.org/wiki/File:Visualization_of_wiki_structure_using_prefuse_visualization_package.png</a:t>
            </a:r>
            <a:endParaRPr lang="en-US" sz="1200" dirty="0">
              <a:solidFill>
                <a:srgbClr val="0C234B"/>
              </a:solidFill>
            </a:endParaRPr>
          </a:p>
          <a:p>
            <a:pPr algn="r"/>
            <a:r>
              <a:rPr lang="en-US" sz="1200" dirty="0" err="1">
                <a:solidFill>
                  <a:srgbClr val="0C234B"/>
                </a:solidFill>
                <a:latin typeface="+mn-lt"/>
              </a:rPr>
              <a:t>https://beta.observablehq.com/@mbostock/d3-force-directed-graph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pic>
        <p:nvPicPr>
          <p:cNvPr id="5" name="Picture 4" descr="Screen Shot 2018-10-09 at 11.17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31" y="444500"/>
            <a:ext cx="4302068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552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4199" y="0"/>
            <a:ext cx="7289801" cy="863158"/>
          </a:xfrm>
        </p:spPr>
        <p:txBody>
          <a:bodyPr/>
          <a:lstStyle/>
          <a:p>
            <a:r>
              <a:rPr lang="en-US" sz="2800"/>
              <a:t>Force-Directed Layouts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idx="13"/>
          </p:nvPr>
        </p:nvSpPr>
        <p:spPr>
          <a:xfrm>
            <a:off x="266700" y="609600"/>
            <a:ext cx="4953000" cy="4533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Strengths:</a:t>
            </a:r>
          </a:p>
          <a:p>
            <a:r>
              <a:rPr lang="en-US"/>
              <a:t>Flexible</a:t>
            </a:r>
          </a:p>
          <a:p>
            <a:r>
              <a:rPr lang="en-US"/>
              <a:t>Can tweak / add forces</a:t>
            </a:r>
          </a:p>
          <a:p>
            <a:r>
              <a:rPr lang="en-US"/>
              <a:t>Can be fast when optimized</a:t>
            </a:r>
          </a:p>
          <a:p>
            <a:r>
              <a:rPr lang="en-US"/>
              <a:t>Not hard to implement</a:t>
            </a:r>
          </a:p>
          <a:p>
            <a:endParaRPr lang="en-US" sz="800"/>
          </a:p>
          <a:p>
            <a:pPr marL="0" indent="0">
              <a:buNone/>
            </a:pPr>
            <a:r>
              <a:rPr lang="en-US"/>
              <a:t>Issues:</a:t>
            </a:r>
          </a:p>
          <a:p>
            <a:r>
              <a:rPr lang="en-US"/>
              <a:t>Few structures preserved</a:t>
            </a:r>
          </a:p>
          <a:p>
            <a:r>
              <a:rPr lang="en-US"/>
              <a:t>Not stable</a:t>
            </a:r>
          </a:p>
          <a:p>
            <a:r>
              <a:rPr lang="en-US"/>
              <a:t>Force calculation is O(n</a:t>
            </a:r>
            <a:r>
              <a:rPr lang="en-US" baseline="30000"/>
              <a:t>2</a:t>
            </a:r>
            <a:r>
              <a:rPr lang="en-US"/>
              <a:t>)</a:t>
            </a:r>
          </a:p>
          <a:p>
            <a:pPr lvl="1">
              <a:buFont typeface="Wingdings" charset="2"/>
              <a:buChar char="Ø"/>
            </a:pPr>
            <a:r>
              <a:rPr lang="en-US"/>
              <a:t>Can use quadtree/k-d tree for O(n log n)</a:t>
            </a:r>
          </a:p>
          <a:p>
            <a:pPr lvl="1">
              <a:buFont typeface="Wingdings" charset="2"/>
              <a:buChar char="Ø"/>
            </a:pPr>
            <a:r>
              <a:rPr lang="en-US"/>
              <a:t>Can sparsify first</a:t>
            </a:r>
          </a:p>
          <a:p>
            <a:r>
              <a:rPr lang="en-US"/>
              <a:t>Prone to local minima</a:t>
            </a:r>
          </a:p>
          <a:p>
            <a:pPr lvl="1">
              <a:buFont typeface="Wingdings" charset="2"/>
              <a:buChar char="Ø"/>
            </a:pPr>
            <a:r>
              <a:rPr lang="en-US"/>
              <a:t>Simulated annealing can help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8" name="TextBox 27"/>
          <p:cNvSpPr txBox="1"/>
          <p:nvPr/>
        </p:nvSpPr>
        <p:spPr bwMode="auto">
          <a:xfrm>
            <a:off x="4965699" y="4697224"/>
            <a:ext cx="417830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 err="1">
                <a:solidFill>
                  <a:srgbClr val="0C234B"/>
                </a:solidFill>
                <a:latin typeface="+mn-lt"/>
              </a:rPr>
              <a:t>Adapted from Josh Levine &amp; Miriah Meyer, slides, Image from http://www.pnas.org/content/104/51/20274/F1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pic>
        <p:nvPicPr>
          <p:cNvPr id="2" name="Picture 1" descr="F1.mediu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1130300"/>
            <a:ext cx="3403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862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291" y="0"/>
            <a:ext cx="7772400" cy="947247"/>
          </a:xfrm>
        </p:spPr>
        <p:txBody>
          <a:bodyPr/>
          <a:lstStyle/>
          <a:p>
            <a:r>
              <a:rPr lang="en-US" dirty="0"/>
              <a:t>Data Types &amp; Dataset Types</a:t>
            </a:r>
          </a:p>
        </p:txBody>
      </p:sp>
      <p:pic>
        <p:nvPicPr>
          <p:cNvPr id="4" name="Picture 3" descr="fig2.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4" r="30272" b="84388"/>
          <a:stretch/>
        </p:blipFill>
        <p:spPr>
          <a:xfrm>
            <a:off x="581047" y="957654"/>
            <a:ext cx="8248605" cy="1103390"/>
          </a:xfrm>
          <a:prstGeom prst="rect">
            <a:avLst/>
          </a:prstGeom>
        </p:spPr>
      </p:pic>
      <p:pic>
        <p:nvPicPr>
          <p:cNvPr id="7" name="Picture 6" descr="fig2.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4" r="30272" b="64076"/>
          <a:stretch/>
        </p:blipFill>
        <p:spPr>
          <a:xfrm>
            <a:off x="570637" y="2133907"/>
            <a:ext cx="8248605" cy="2654651"/>
          </a:xfrm>
          <a:prstGeom prst="rect">
            <a:avLst/>
          </a:prstGeom>
        </p:spPr>
      </p:pic>
      <p:sp>
        <p:nvSpPr>
          <p:cNvPr id="9" name="Shape 79"/>
          <p:cNvSpPr txBox="1"/>
          <p:nvPr/>
        </p:nvSpPr>
        <p:spPr>
          <a:xfrm>
            <a:off x="5600651" y="4278226"/>
            <a:ext cx="3493802" cy="7869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2000" b="1" dirty="0">
                <a:latin typeface="+mn-lt"/>
              </a:rPr>
              <a:t>Note: </a:t>
            </a:r>
            <a:r>
              <a:rPr lang="en-US" sz="2000" dirty="0">
                <a:latin typeface="+mn-lt"/>
              </a:rPr>
              <a:t>This is minimal, other data types may be present</a:t>
            </a:r>
          </a:p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endParaRPr lang="en" sz="1800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0" y="4881890"/>
            <a:ext cx="42164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0C234B"/>
                </a:solidFill>
                <a:latin typeface="+mn-lt"/>
              </a:rPr>
              <a:t>Images from </a:t>
            </a:r>
            <a:r>
              <a:rPr lang="en-US" sz="1200" dirty="0" err="1">
                <a:solidFill>
                  <a:srgbClr val="0C234B"/>
                </a:solidFill>
                <a:latin typeface="+mn-lt"/>
              </a:rPr>
              <a:t>Munzner</a:t>
            </a:r>
            <a:r>
              <a:rPr lang="en-US" sz="1200" dirty="0">
                <a:solidFill>
                  <a:srgbClr val="0C234B"/>
                </a:solidFill>
                <a:latin typeface="+mn-lt"/>
              </a:rPr>
              <a:t>, Visualization Analysis and Design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616200" y="2552700"/>
            <a:ext cx="1612900" cy="2184400"/>
          </a:xfrm>
          <a:prstGeom prst="rect">
            <a:avLst/>
          </a:prstGeom>
          <a:noFill/>
          <a:ln w="57150" cap="flat" cmpd="sng" algn="ctr">
            <a:solidFill>
              <a:srgbClr val="AB05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C234B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8719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63158"/>
          </a:xfrm>
        </p:spPr>
        <p:txBody>
          <a:bodyPr/>
          <a:lstStyle/>
          <a:p>
            <a:r>
              <a:rPr lang="en-US" sz="2800"/>
              <a:t>What can we do in the face of increasing  graph size and complexity?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30200" y="1155700"/>
            <a:ext cx="8572500" cy="3454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Derive New Data — Match task, easier to understand</a:t>
            </a:r>
          </a:p>
          <a:p>
            <a:pPr>
              <a:buFont typeface="Wingdings" charset="2"/>
              <a:buChar char="Ø"/>
            </a:pPr>
            <a:r>
              <a:rPr lang="en-US" dirty="0"/>
              <a:t>Reduce / Aggregate Data — Summarize to fewer items</a:t>
            </a:r>
          </a:p>
          <a:p>
            <a:pPr>
              <a:buFont typeface="Wingdings" charset="2"/>
              <a:buChar char="Ø"/>
            </a:pPr>
            <a:r>
              <a:rPr lang="en-US" dirty="0"/>
              <a:t>Change View of Data Over Time — Interaction</a:t>
            </a:r>
          </a:p>
          <a:p>
            <a:pPr>
              <a:buFont typeface="Wingdings" charset="2"/>
              <a:buChar char="Ø"/>
            </a:pPr>
            <a:r>
              <a:rPr lang="en-US" dirty="0"/>
              <a:t>Facet / Partition Data — Show a subset</a:t>
            </a:r>
          </a:p>
          <a:p>
            <a:pPr>
              <a:buFont typeface="Wingdings" charset="2"/>
              <a:buChar char="Ø"/>
            </a:pPr>
            <a:r>
              <a:rPr lang="en-US" dirty="0"/>
              <a:t>Embed Data — Show a subset in context of a summary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Incorporate More Information in the Layout</a:t>
            </a:r>
          </a:p>
          <a:p>
            <a:pPr marL="419100" lvl="1" indent="0">
              <a:buNone/>
            </a:pPr>
            <a:r>
              <a:rPr lang="en-US" dirty="0"/>
              <a:t>Where have we already seen this?</a:t>
            </a:r>
          </a:p>
        </p:txBody>
      </p:sp>
    </p:spTree>
    <p:extLst>
      <p:ext uri="{BB962C8B-B14F-4D97-AF65-F5344CB8AC3E}">
        <p14:creationId xmlns:p14="http://schemas.microsoft.com/office/powerpoint/2010/main" val="2499305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63158"/>
          </a:xfrm>
        </p:spPr>
        <p:txBody>
          <a:bodyPr/>
          <a:lstStyle/>
          <a:p>
            <a:r>
              <a:rPr lang="en-US" sz="2800"/>
              <a:t>Domain-specific layout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838701" y="4697224"/>
            <a:ext cx="43053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 err="1">
                <a:solidFill>
                  <a:srgbClr val="0C234B"/>
                </a:solidFill>
                <a:latin typeface="+mn-lt"/>
              </a:rPr>
              <a:t>Image/text from Purchase et al. Graph drawing aesthetics and the comprehension of UML class diagrams: an empirical study, 2002 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pic>
        <p:nvPicPr>
          <p:cNvPr id="5" name="Picture 4" descr="Screen Shot 2018-10-14 at 7.56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330960"/>
            <a:ext cx="3962400" cy="2936240"/>
          </a:xfrm>
          <a:prstGeom prst="rect">
            <a:avLst/>
          </a:prstGeom>
        </p:spPr>
      </p:pic>
      <p:pic>
        <p:nvPicPr>
          <p:cNvPr id="7" name="Picture 6" descr="Screen Shot 2018-10-14 at 7.5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863158"/>
            <a:ext cx="4673599" cy="374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956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ni_flux_depth_encoding_width_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 b="6023"/>
          <a:stretch/>
        </p:blipFill>
        <p:spPr>
          <a:xfrm>
            <a:off x="4976580" y="0"/>
            <a:ext cx="843030" cy="5158076"/>
          </a:xfrm>
          <a:prstGeom prst="rect">
            <a:avLst/>
          </a:prstGeom>
        </p:spPr>
      </p:pic>
      <p:pic>
        <p:nvPicPr>
          <p:cNvPr id="9" name="Picture 8" descr="mini_flux_depth_encoding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43963" r="73725" b="34896"/>
          <a:stretch/>
        </p:blipFill>
        <p:spPr>
          <a:xfrm>
            <a:off x="6299199" y="355600"/>
            <a:ext cx="2438401" cy="433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4876800" y="1651000"/>
            <a:ext cx="1028700" cy="152400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" name="Picture 1" descr="mini_flux_before_width_6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5" b="1949"/>
          <a:stretch/>
        </p:blipFill>
        <p:spPr>
          <a:xfrm>
            <a:off x="0" y="0"/>
            <a:ext cx="5489160" cy="5143500"/>
          </a:xfrm>
          <a:prstGeom prst="rect">
            <a:avLst/>
          </a:prstGeom>
        </p:spPr>
      </p:pic>
      <p:pic>
        <p:nvPicPr>
          <p:cNvPr id="4" name="Picture 3" descr="mini_flux_depth_encoding_width_2_big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51" b="31915"/>
          <a:stretch/>
        </p:blipFill>
        <p:spPr>
          <a:xfrm>
            <a:off x="6420635" y="357594"/>
            <a:ext cx="2142266" cy="4328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838700" y="4881890"/>
            <a:ext cx="43053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 err="1">
                <a:solidFill>
                  <a:srgbClr val="0C234B"/>
                </a:solidFill>
                <a:latin typeface="+mn-lt"/>
              </a:rPr>
              <a:t>Images from Devkota &amp; Isaacs 2018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3803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63158"/>
          </a:xfrm>
        </p:spPr>
        <p:txBody>
          <a:bodyPr/>
          <a:lstStyle/>
          <a:p>
            <a:r>
              <a:rPr lang="en-US" sz="2800"/>
              <a:t>Attribute-driven Layout</a:t>
            </a:r>
          </a:p>
        </p:txBody>
      </p:sp>
      <p:pic>
        <p:nvPicPr>
          <p:cNvPr id="2" name="Picture 1" descr="Screen Shot 2018-10-14 at 9.34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1" y="891375"/>
            <a:ext cx="6527799" cy="4252125"/>
          </a:xfrm>
          <a:prstGeom prst="rect">
            <a:avLst/>
          </a:prstGeom>
        </p:spPr>
      </p:pic>
      <p:pic>
        <p:nvPicPr>
          <p:cNvPr id="3" name="Picture 2" descr="Screen Shot 2018-10-14 at 9.34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1" t="14285" r="792" b="12144"/>
          <a:stretch/>
        </p:blipFill>
        <p:spPr>
          <a:xfrm>
            <a:off x="101600" y="891375"/>
            <a:ext cx="5092898" cy="1260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 bwMode="auto">
          <a:xfrm>
            <a:off x="101600" y="4779258"/>
            <a:ext cx="46482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err="1">
                <a:solidFill>
                  <a:srgbClr val="0C234B"/>
                </a:solidFill>
                <a:latin typeface="+mn-lt"/>
              </a:rPr>
              <a:t>Cerebral (Barsky 2008) via Munzner, Visualization Analysis and Design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723013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10-14 at 9.33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0"/>
            <a:ext cx="74691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1165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63158"/>
          </a:xfrm>
        </p:spPr>
        <p:txBody>
          <a:bodyPr/>
          <a:lstStyle/>
          <a:p>
            <a:r>
              <a:rPr lang="en-US" sz="2800" dirty="0"/>
              <a:t>Constraint-Based Approaches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idx="13"/>
          </p:nvPr>
        </p:nvSpPr>
        <p:spPr>
          <a:xfrm>
            <a:off x="90311" y="880090"/>
            <a:ext cx="3849511" cy="3594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Uses the physics-based approach (energy minimization, stress majorization), but adds to the objective node-level (and sometimes edge-level) </a:t>
            </a:r>
            <a:r>
              <a:rPr lang="en-US" b="1" dirty="0"/>
              <a:t>constraints</a:t>
            </a:r>
            <a:r>
              <a:rPr lang="en-US" dirty="0"/>
              <a:t> for more flexibility in incorporating domain knowledge.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Single constraint: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683022" y="4474522"/>
            <a:ext cx="237066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 err="1">
                <a:solidFill>
                  <a:srgbClr val="0C234B"/>
                </a:solidFill>
                <a:latin typeface="+mn-lt"/>
              </a:rPr>
              <a:t>WebCola</a:t>
            </a:r>
            <a:r>
              <a:rPr lang="en-US" sz="1200" dirty="0">
                <a:solidFill>
                  <a:srgbClr val="0C234B"/>
                </a:solidFill>
                <a:latin typeface="+mn-lt"/>
              </a:rPr>
              <a:t>, https://</a:t>
            </a:r>
            <a:r>
              <a:rPr lang="en-US" sz="1200" dirty="0" err="1">
                <a:solidFill>
                  <a:srgbClr val="0C234B"/>
                </a:solidFill>
                <a:latin typeface="+mn-lt"/>
              </a:rPr>
              <a:t>ialab.it.monash.edu</a:t>
            </a:r>
            <a:r>
              <a:rPr lang="en-US" sz="1200" dirty="0">
                <a:solidFill>
                  <a:srgbClr val="0C234B"/>
                </a:solidFill>
                <a:latin typeface="+mn-lt"/>
              </a:rPr>
              <a:t>/</a:t>
            </a:r>
            <a:r>
              <a:rPr lang="en-US" sz="1200" dirty="0" err="1">
                <a:solidFill>
                  <a:srgbClr val="0C234B"/>
                </a:solidFill>
                <a:latin typeface="+mn-lt"/>
              </a:rPr>
              <a:t>webcola</a:t>
            </a:r>
            <a:r>
              <a:rPr lang="en-US" sz="1200" dirty="0">
                <a:solidFill>
                  <a:srgbClr val="0C234B"/>
                </a:solidFill>
                <a:latin typeface="+mn-lt"/>
              </a:rPr>
              <a:t>/examples/</a:t>
            </a:r>
            <a:r>
              <a:rPr lang="en-US" sz="1200" dirty="0" err="1">
                <a:solidFill>
                  <a:srgbClr val="0C234B"/>
                </a:solidFill>
                <a:latin typeface="+mn-lt"/>
              </a:rPr>
              <a:t>SucroseBreakdown.html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pic>
        <p:nvPicPr>
          <p:cNvPr id="3" name="Picture 2" descr="Screen Shot 2018-10-10 at 6.55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06" y="914830"/>
            <a:ext cx="5301894" cy="3508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B338E3-8FAC-F24A-B922-28ED84C7A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2" y="4474522"/>
            <a:ext cx="546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5011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63158"/>
          </a:xfrm>
        </p:spPr>
        <p:txBody>
          <a:bodyPr/>
          <a:lstStyle/>
          <a:p>
            <a:r>
              <a:rPr lang="en-US" sz="2800" dirty="0"/>
              <a:t>Constraint-Based Approaches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558822" y="4859312"/>
            <a:ext cx="55626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 err="1">
                <a:solidFill>
                  <a:srgbClr val="0C234B"/>
                </a:solidFill>
                <a:latin typeface="+mn-lt"/>
              </a:rPr>
              <a:t>Hoffswell</a:t>
            </a:r>
            <a:r>
              <a:rPr lang="en-US" sz="1200" dirty="0">
                <a:solidFill>
                  <a:srgbClr val="0C234B"/>
                </a:solidFill>
                <a:latin typeface="+mn-lt"/>
              </a:rPr>
              <a:t> et al., 2018, </a:t>
            </a:r>
            <a:r>
              <a:rPr lang="en-US" sz="1200" dirty="0" err="1">
                <a:solidFill>
                  <a:srgbClr val="0C234B"/>
                </a:solidFill>
                <a:latin typeface="+mn-lt"/>
              </a:rPr>
              <a:t>SetCola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F2D90E-6BB0-6C4C-85C7-7F0084328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68"/>
            <a:ext cx="5691242" cy="34560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558BB6-56F5-4549-8CED-97348117D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695" y="1612526"/>
            <a:ext cx="4147834" cy="301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76300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600" y="1"/>
            <a:ext cx="7734300" cy="863158"/>
          </a:xfrm>
        </p:spPr>
        <p:txBody>
          <a:bodyPr/>
          <a:lstStyle/>
          <a:p>
            <a:r>
              <a:rPr lang="en-US" sz="2800"/>
              <a:t>Libraries &amp; Platforms with force-directed options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6900" y="1041400"/>
            <a:ext cx="3767807" cy="364431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Libraries</a:t>
            </a:r>
          </a:p>
          <a:p>
            <a:r>
              <a:rPr lang="en-US"/>
              <a:t>GraphViz</a:t>
            </a:r>
          </a:p>
          <a:p>
            <a:r>
              <a:rPr lang="en-US"/>
              <a:t>d3js</a:t>
            </a:r>
          </a:p>
          <a:p>
            <a:r>
              <a:rPr lang="en-US"/>
              <a:t>cytoscape.js</a:t>
            </a:r>
          </a:p>
          <a:p>
            <a:r>
              <a:rPr lang="en-US"/>
              <a:t>cola.js</a:t>
            </a:r>
          </a:p>
          <a:p>
            <a:r>
              <a:rPr lang="en-US"/>
              <a:t>OGDF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23271" y="1054100"/>
            <a:ext cx="3599264" cy="363161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Platforms/Tools</a:t>
            </a:r>
          </a:p>
          <a:p>
            <a:r>
              <a:rPr lang="en-US"/>
              <a:t>Gephi</a:t>
            </a:r>
          </a:p>
          <a:p>
            <a:r>
              <a:rPr lang="en-US"/>
              <a:t>Tulip</a:t>
            </a:r>
          </a:p>
        </p:txBody>
      </p:sp>
      <p:pic>
        <p:nvPicPr>
          <p:cNvPr id="6" name="Picture 5" descr="Screen Shot 2018-10-10 at 7.01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2413000"/>
            <a:ext cx="4138716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1353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Representing Graphs with Adjacency Matrices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0" y="4881890"/>
            <a:ext cx="419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err="1">
                <a:solidFill>
                  <a:srgbClr val="0C234B"/>
                </a:solidFill>
                <a:latin typeface="+mn-lt"/>
              </a:rPr>
              <a:t>Adapted from Josh Levine &amp; Miriah Meyer, slides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pic>
        <p:nvPicPr>
          <p:cNvPr id="7" name="Picture 6" descr="Screen Shot 2018-10-10 at 7.12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8409"/>
            <a:ext cx="7010400" cy="360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4697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29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48990" y="1168400"/>
            <a:ext cx="4375409" cy="3869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Strengths:</a:t>
            </a:r>
          </a:p>
          <a:p>
            <a:r>
              <a:rPr lang="en-US" dirty="0"/>
              <a:t>Dense representation (?)</a:t>
            </a:r>
          </a:p>
          <a:p>
            <a:r>
              <a:rPr lang="en-US" dirty="0"/>
              <a:t>Removes clutter for dense graphs</a:t>
            </a:r>
          </a:p>
          <a:p>
            <a:r>
              <a:rPr lang="en-US" dirty="0"/>
              <a:t>Cliques/clusters apparent if </a:t>
            </a:r>
            <a:r>
              <a:rPr lang="en-US" i="1" dirty="0"/>
              <a:t>well-ordered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dirty="0"/>
              <a:t>Issues:</a:t>
            </a:r>
          </a:p>
          <a:p>
            <a:r>
              <a:rPr lang="en-US" dirty="0"/>
              <a:t>Abstract</a:t>
            </a:r>
          </a:p>
          <a:p>
            <a:r>
              <a:rPr lang="en-US" dirty="0"/>
              <a:t>Hard to follow links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Representing Graphs with Adjacency Matrices</a:t>
            </a:r>
          </a:p>
        </p:txBody>
      </p:sp>
      <p:pic>
        <p:nvPicPr>
          <p:cNvPr id="12" name="Picture 11" descr="Screen Shot 2018-10-14 at 6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020059"/>
            <a:ext cx="4178299" cy="39329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0" y="4881890"/>
            <a:ext cx="419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err="1">
                <a:solidFill>
                  <a:srgbClr val="0C234B"/>
                </a:solidFill>
                <a:latin typeface="+mn-lt"/>
              </a:rPr>
              <a:t>Adapted from Josh Levine &amp; Miriah Meyer, slides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3520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Directed Acyclic Graphs (DAGs)</a:t>
            </a:r>
          </a:p>
        </p:txBody>
      </p:sp>
      <p:sp>
        <p:nvSpPr>
          <p:cNvPr id="79" name="Oval 78"/>
          <p:cNvSpPr>
            <a:spLocks/>
          </p:cNvSpPr>
          <p:nvPr/>
        </p:nvSpPr>
        <p:spPr bwMode="auto">
          <a:xfrm>
            <a:off x="2247900" y="9779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2971800" y="30226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 bwMode="auto">
          <a:xfrm>
            <a:off x="2959100" y="20066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 bwMode="auto">
          <a:xfrm>
            <a:off x="1524000" y="20066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83" name="Straight Arrow Connector 82"/>
          <p:cNvCxnSpPr>
            <a:stCxn id="79" idx="4"/>
            <a:endCxn id="82" idx="0"/>
          </p:cNvCxnSpPr>
          <p:nvPr/>
        </p:nvCxnSpPr>
        <p:spPr bwMode="auto">
          <a:xfrm flipH="1">
            <a:off x="1706880" y="1343660"/>
            <a:ext cx="723900" cy="6629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>
            <a:stCxn id="79" idx="4"/>
            <a:endCxn id="81" idx="0"/>
          </p:cNvCxnSpPr>
          <p:nvPr/>
        </p:nvCxnSpPr>
        <p:spPr bwMode="auto">
          <a:xfrm>
            <a:off x="2430780" y="1343660"/>
            <a:ext cx="711200" cy="6629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>
            <a:stCxn id="81" idx="4"/>
            <a:endCxn id="80" idx="0"/>
          </p:cNvCxnSpPr>
          <p:nvPr/>
        </p:nvCxnSpPr>
        <p:spPr bwMode="auto">
          <a:xfrm>
            <a:off x="3141980" y="2372360"/>
            <a:ext cx="12700" cy="6502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" name="Oval 101"/>
          <p:cNvSpPr/>
          <p:nvPr/>
        </p:nvSpPr>
        <p:spPr bwMode="auto">
          <a:xfrm>
            <a:off x="1028700" y="29845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057400" y="29972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2971800" y="40005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05" name="Straight Arrow Connector 104"/>
          <p:cNvCxnSpPr>
            <a:stCxn id="80" idx="4"/>
            <a:endCxn id="104" idx="0"/>
          </p:cNvCxnSpPr>
          <p:nvPr/>
        </p:nvCxnSpPr>
        <p:spPr bwMode="auto">
          <a:xfrm>
            <a:off x="3154680" y="3388360"/>
            <a:ext cx="0" cy="6121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>
            <a:stCxn id="82" idx="4"/>
            <a:endCxn id="103" idx="0"/>
          </p:cNvCxnSpPr>
          <p:nvPr/>
        </p:nvCxnSpPr>
        <p:spPr bwMode="auto">
          <a:xfrm>
            <a:off x="1706880" y="2372360"/>
            <a:ext cx="533400" cy="6248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>
            <a:stCxn id="82" idx="4"/>
            <a:endCxn id="102" idx="0"/>
          </p:cNvCxnSpPr>
          <p:nvPr/>
        </p:nvCxnSpPr>
        <p:spPr bwMode="auto">
          <a:xfrm flipH="1">
            <a:off x="1211580" y="2372360"/>
            <a:ext cx="495300" cy="6121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0" name="Content Placeholder 4"/>
          <p:cNvSpPr>
            <a:spLocks noGrp="1"/>
          </p:cNvSpPr>
          <p:nvPr>
            <p:ph idx="13"/>
          </p:nvPr>
        </p:nvSpPr>
        <p:spPr>
          <a:xfrm>
            <a:off x="596900" y="927100"/>
            <a:ext cx="1181100" cy="44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/>
              <a:t>Depth 0</a:t>
            </a:r>
          </a:p>
          <a:p>
            <a:pPr marL="419100" lvl="1" indent="0">
              <a:buNone/>
            </a:pPr>
            <a:endParaRPr lang="en-US" sz="2000"/>
          </a:p>
        </p:txBody>
      </p:sp>
      <p:sp>
        <p:nvSpPr>
          <p:cNvPr id="121" name="Content Placeholder 4"/>
          <p:cNvSpPr>
            <a:spLocks noGrp="1"/>
          </p:cNvSpPr>
          <p:nvPr>
            <p:ph idx="13"/>
          </p:nvPr>
        </p:nvSpPr>
        <p:spPr>
          <a:xfrm>
            <a:off x="254000" y="2032000"/>
            <a:ext cx="1181100" cy="44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/>
              <a:t>Depth 1</a:t>
            </a:r>
          </a:p>
          <a:p>
            <a:pPr marL="419100" lvl="1" indent="0">
              <a:buNone/>
            </a:pPr>
            <a:endParaRPr lang="en-US" sz="2000"/>
          </a:p>
        </p:txBody>
      </p:sp>
      <p:sp>
        <p:nvSpPr>
          <p:cNvPr id="122" name="Content Placeholder 4"/>
          <p:cNvSpPr>
            <a:spLocks noGrp="1"/>
          </p:cNvSpPr>
          <p:nvPr>
            <p:ph idx="13"/>
          </p:nvPr>
        </p:nvSpPr>
        <p:spPr>
          <a:xfrm>
            <a:off x="317500" y="3987800"/>
            <a:ext cx="1181100" cy="44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/>
              <a:t>Depth 3</a:t>
            </a:r>
          </a:p>
          <a:p>
            <a:pPr marL="419100" lvl="1" indent="0">
              <a:buNone/>
            </a:pPr>
            <a:endParaRPr lang="en-US" sz="2000"/>
          </a:p>
        </p:txBody>
      </p:sp>
      <p:sp>
        <p:nvSpPr>
          <p:cNvPr id="86" name="Content Placeholder 4"/>
          <p:cNvSpPr>
            <a:spLocks noGrp="1"/>
          </p:cNvSpPr>
          <p:nvPr>
            <p:ph idx="13"/>
          </p:nvPr>
        </p:nvSpPr>
        <p:spPr>
          <a:xfrm>
            <a:off x="647700" y="4610100"/>
            <a:ext cx="3289300" cy="419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Tree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87" name="Oval 86"/>
          <p:cNvSpPr>
            <a:spLocks/>
          </p:cNvSpPr>
          <p:nvPr/>
        </p:nvSpPr>
        <p:spPr bwMode="auto">
          <a:xfrm>
            <a:off x="7086600" y="10287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8432800" y="30734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 bwMode="auto">
          <a:xfrm>
            <a:off x="7797800" y="20574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6362700" y="20574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91" name="Straight Arrow Connector 90"/>
          <p:cNvCxnSpPr>
            <a:stCxn id="87" idx="4"/>
            <a:endCxn id="90" idx="0"/>
          </p:cNvCxnSpPr>
          <p:nvPr/>
        </p:nvCxnSpPr>
        <p:spPr bwMode="auto">
          <a:xfrm flipH="1">
            <a:off x="6545580" y="1394460"/>
            <a:ext cx="723900" cy="6629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>
            <a:stCxn id="87" idx="4"/>
            <a:endCxn id="89" idx="0"/>
          </p:cNvCxnSpPr>
          <p:nvPr/>
        </p:nvCxnSpPr>
        <p:spPr bwMode="auto">
          <a:xfrm>
            <a:off x="7269480" y="1394460"/>
            <a:ext cx="711200" cy="6629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>
            <a:stCxn id="89" idx="4"/>
            <a:endCxn id="88" idx="0"/>
          </p:cNvCxnSpPr>
          <p:nvPr/>
        </p:nvCxnSpPr>
        <p:spPr bwMode="auto">
          <a:xfrm>
            <a:off x="7980680" y="2423160"/>
            <a:ext cx="635000" cy="6502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4" name="Oval 93"/>
          <p:cNvSpPr/>
          <p:nvPr/>
        </p:nvSpPr>
        <p:spPr bwMode="auto">
          <a:xfrm>
            <a:off x="5867400" y="30353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6934200" y="30353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7810500" y="40513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97" name="Straight Arrow Connector 96"/>
          <p:cNvCxnSpPr>
            <a:stCxn id="88" idx="4"/>
            <a:endCxn id="96" idx="0"/>
          </p:cNvCxnSpPr>
          <p:nvPr/>
        </p:nvCxnSpPr>
        <p:spPr bwMode="auto">
          <a:xfrm flipH="1">
            <a:off x="7993380" y="3439160"/>
            <a:ext cx="622300" cy="6121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>
            <a:stCxn id="90" idx="4"/>
            <a:endCxn id="95" idx="0"/>
          </p:cNvCxnSpPr>
          <p:nvPr/>
        </p:nvCxnSpPr>
        <p:spPr bwMode="auto">
          <a:xfrm>
            <a:off x="6545580" y="2423160"/>
            <a:ext cx="571500" cy="6121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Straight Arrow Connector 98"/>
          <p:cNvCxnSpPr>
            <a:stCxn id="90" idx="4"/>
            <a:endCxn id="94" idx="0"/>
          </p:cNvCxnSpPr>
          <p:nvPr/>
        </p:nvCxnSpPr>
        <p:spPr bwMode="auto">
          <a:xfrm flipH="1">
            <a:off x="6050280" y="2423160"/>
            <a:ext cx="495300" cy="6121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0" name="Content Placeholder 4"/>
          <p:cNvSpPr>
            <a:spLocks noGrp="1"/>
          </p:cNvSpPr>
          <p:nvPr>
            <p:ph idx="13"/>
          </p:nvPr>
        </p:nvSpPr>
        <p:spPr>
          <a:xfrm>
            <a:off x="5435600" y="977900"/>
            <a:ext cx="1181100" cy="44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/>
              <a:t>Rank 0</a:t>
            </a:r>
          </a:p>
          <a:p>
            <a:pPr marL="419100" lvl="1" indent="0">
              <a:buNone/>
            </a:pPr>
            <a:endParaRPr lang="en-US" sz="2000"/>
          </a:p>
        </p:txBody>
      </p:sp>
      <p:sp>
        <p:nvSpPr>
          <p:cNvPr id="101" name="Content Placeholder 4"/>
          <p:cNvSpPr>
            <a:spLocks noGrp="1"/>
          </p:cNvSpPr>
          <p:nvPr>
            <p:ph idx="13"/>
          </p:nvPr>
        </p:nvSpPr>
        <p:spPr>
          <a:xfrm>
            <a:off x="5092700" y="2082800"/>
            <a:ext cx="1181100" cy="44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/>
              <a:t>Rank 1</a:t>
            </a:r>
          </a:p>
          <a:p>
            <a:pPr marL="419100" lvl="1" indent="0">
              <a:buNone/>
            </a:pPr>
            <a:endParaRPr lang="en-US" sz="2000"/>
          </a:p>
        </p:txBody>
      </p:sp>
      <p:sp>
        <p:nvSpPr>
          <p:cNvPr id="106" name="Content Placeholder 4"/>
          <p:cNvSpPr>
            <a:spLocks noGrp="1"/>
          </p:cNvSpPr>
          <p:nvPr>
            <p:ph idx="13"/>
          </p:nvPr>
        </p:nvSpPr>
        <p:spPr>
          <a:xfrm>
            <a:off x="5156200" y="4038600"/>
            <a:ext cx="1181100" cy="44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/>
              <a:t>Rank 3</a:t>
            </a:r>
          </a:p>
          <a:p>
            <a:pPr marL="419100" lvl="1" indent="0">
              <a:buNone/>
            </a:pPr>
            <a:endParaRPr lang="en-US" sz="2000"/>
          </a:p>
        </p:txBody>
      </p:sp>
      <p:cxnSp>
        <p:nvCxnSpPr>
          <p:cNvPr id="107" name="Straight Arrow Connector 106"/>
          <p:cNvCxnSpPr>
            <a:stCxn id="94" idx="4"/>
            <a:endCxn id="96" idx="2"/>
          </p:cNvCxnSpPr>
          <p:nvPr/>
        </p:nvCxnSpPr>
        <p:spPr bwMode="auto">
          <a:xfrm>
            <a:off x="6050280" y="3401060"/>
            <a:ext cx="1760220" cy="8331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>
            <a:stCxn id="89" idx="4"/>
            <a:endCxn id="96" idx="0"/>
          </p:cNvCxnSpPr>
          <p:nvPr/>
        </p:nvCxnSpPr>
        <p:spPr bwMode="auto">
          <a:xfrm>
            <a:off x="7980680" y="2423160"/>
            <a:ext cx="12700" cy="16281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2" name="Content Placeholder 4"/>
          <p:cNvSpPr>
            <a:spLocks noGrp="1"/>
          </p:cNvSpPr>
          <p:nvPr>
            <p:ph idx="13"/>
          </p:nvPr>
        </p:nvSpPr>
        <p:spPr>
          <a:xfrm>
            <a:off x="5651500" y="4610100"/>
            <a:ext cx="3289300" cy="419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DAG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9" name="Content Placeholder 4"/>
          <p:cNvSpPr>
            <a:spLocks noGrp="1"/>
          </p:cNvSpPr>
          <p:nvPr>
            <p:ph idx="13"/>
          </p:nvPr>
        </p:nvSpPr>
        <p:spPr>
          <a:xfrm>
            <a:off x="4368800" y="2997200"/>
            <a:ext cx="1181100" cy="44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/>
              <a:t>Rank 2</a:t>
            </a:r>
          </a:p>
          <a:p>
            <a:pPr marL="419100" lvl="1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2156535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 bwMode="auto">
          <a:xfrm>
            <a:off x="0" y="4881890"/>
            <a:ext cx="419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err="1">
                <a:solidFill>
                  <a:srgbClr val="0C234B"/>
                </a:solidFill>
                <a:latin typeface="+mn-lt"/>
              </a:rPr>
              <a:t>Elmqvist et al. 2008, ZAME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pic>
        <p:nvPicPr>
          <p:cNvPr id="8" name="Picture 7" descr="Screen Shot 2018-10-14 at 9.4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0"/>
            <a:ext cx="68276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5361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567"/>
          </a:xfrm>
        </p:spPr>
        <p:txBody>
          <a:bodyPr/>
          <a:lstStyle/>
          <a:p>
            <a:r>
              <a:rPr lang="en-US" sz="2800" dirty="0"/>
              <a:t>Task Taxonomies – Lee et al.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832922" y="1590147"/>
            <a:ext cx="4071188" cy="3278186"/>
          </a:xfrm>
        </p:spPr>
        <p:txBody>
          <a:bodyPr>
            <a:normAutofit/>
          </a:bodyPr>
          <a:lstStyle/>
          <a:p>
            <a:pPr marL="169863" indent="-169863"/>
            <a:r>
              <a:rPr lang="en-US" b="1" dirty="0"/>
              <a:t>Attribute-based</a:t>
            </a:r>
          </a:p>
          <a:p>
            <a:pPr marL="395288" lvl="1" indent="-169863"/>
            <a:r>
              <a:rPr lang="en-US" dirty="0"/>
              <a:t>Find set of nodes or links with some attribute value</a:t>
            </a:r>
          </a:p>
          <a:p>
            <a:pPr marL="395288" lvl="1" indent="-169863"/>
            <a:r>
              <a:rPr lang="en-US" dirty="0"/>
              <a:t>Find </a:t>
            </a:r>
            <a:r>
              <a:rPr lang="en-US" dirty="0" err="1"/>
              <a:t>extremum</a:t>
            </a:r>
            <a:r>
              <a:rPr lang="en-US" dirty="0"/>
              <a:t> of attribute values on nodes or links</a:t>
            </a:r>
            <a:endParaRPr lang="en-US" b="1" dirty="0"/>
          </a:p>
          <a:p>
            <a:pPr marL="169863" indent="-169863"/>
            <a:r>
              <a:rPr lang="en-US" b="1" dirty="0"/>
              <a:t>Browsing</a:t>
            </a:r>
          </a:p>
          <a:p>
            <a:pPr marL="450850" lvl="1" indent="-280988"/>
            <a:r>
              <a:rPr lang="en-US" dirty="0"/>
              <a:t>Follow path</a:t>
            </a:r>
          </a:p>
          <a:p>
            <a:pPr marL="450850" lvl="1" indent="-280988"/>
            <a:r>
              <a:rPr lang="en-US" dirty="0"/>
              <a:t>Return to previously visited node</a:t>
            </a:r>
          </a:p>
          <a:p>
            <a:pPr marL="169863" indent="-169863"/>
            <a:r>
              <a:rPr lang="en-US" b="1" dirty="0"/>
              <a:t>Overview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48991" y="1583091"/>
            <a:ext cx="4081898" cy="3454576"/>
          </a:xfrm>
        </p:spPr>
        <p:txBody>
          <a:bodyPr>
            <a:normAutofit/>
          </a:bodyPr>
          <a:lstStyle/>
          <a:p>
            <a:pPr marL="169863" indent="-169863"/>
            <a:r>
              <a:rPr lang="en-US" b="1" dirty="0"/>
              <a:t>Topology-based</a:t>
            </a:r>
            <a:r>
              <a:rPr lang="en-US" dirty="0"/>
              <a:t> </a:t>
            </a:r>
          </a:p>
          <a:p>
            <a:pPr marL="395288" lvl="1" indent="-169863"/>
            <a:r>
              <a:rPr lang="en-US" b="1" dirty="0"/>
              <a:t>Adjacency</a:t>
            </a:r>
            <a:r>
              <a:rPr lang="en-US" dirty="0"/>
              <a:t> – are two items directly connected?</a:t>
            </a:r>
          </a:p>
          <a:p>
            <a:pPr marL="395288" lvl="1" indent="-169863"/>
            <a:r>
              <a:rPr lang="en-US" b="1" dirty="0"/>
              <a:t>Accessibility</a:t>
            </a:r>
            <a:r>
              <a:rPr lang="en-US" dirty="0"/>
              <a:t> – are two items connected directly or indirectly?</a:t>
            </a:r>
          </a:p>
          <a:p>
            <a:pPr marL="395288" lvl="1" indent="-169863"/>
            <a:r>
              <a:rPr lang="en-US" b="1" dirty="0"/>
              <a:t>Common connections </a:t>
            </a:r>
            <a:r>
              <a:rPr lang="en-US" dirty="0"/>
              <a:t>– between two items, what are they both connected to?</a:t>
            </a:r>
          </a:p>
          <a:p>
            <a:pPr marL="395288" lvl="1" indent="-169863"/>
            <a:r>
              <a:rPr lang="en-US" b="1" dirty="0"/>
              <a:t>Connectivity</a:t>
            </a:r>
            <a:r>
              <a:rPr lang="en-US" dirty="0"/>
              <a:t> – shortest path, clusters, bridges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27326" y="829557"/>
            <a:ext cx="8363702" cy="750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Task Abstractions &amp; Taxonomies may exist for specific data types. Lee et al. contributed one for network data:</a:t>
            </a:r>
          </a:p>
        </p:txBody>
      </p:sp>
    </p:spTree>
    <p:extLst>
      <p:ext uri="{BB962C8B-B14F-4D97-AF65-F5344CB8AC3E}">
        <p14:creationId xmlns:p14="http://schemas.microsoft.com/office/powerpoint/2010/main" val="48570369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32</a:t>
            </a:fld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685291" y="1"/>
            <a:ext cx="7772400" cy="584199"/>
          </a:xfrm>
        </p:spPr>
        <p:txBody>
          <a:bodyPr/>
          <a:lstStyle/>
          <a:p>
            <a:r>
              <a:rPr lang="en-US" sz="2400"/>
              <a:t>Patterns in Adjacency Matrices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0" y="4881890"/>
            <a:ext cx="419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err="1">
                <a:solidFill>
                  <a:srgbClr val="0C234B"/>
                </a:solidFill>
                <a:latin typeface="+mn-lt"/>
              </a:rPr>
              <a:t>Henry et al 2006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pic>
        <p:nvPicPr>
          <p:cNvPr id="4" name="Picture 3" descr="Screen Shot 2018-10-14 at 9.09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580168"/>
            <a:ext cx="6908799" cy="444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4480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1"/>
            <a:ext cx="8636000" cy="863158"/>
          </a:xfrm>
        </p:spPr>
        <p:txBody>
          <a:bodyPr/>
          <a:lstStyle/>
          <a:p>
            <a:r>
              <a:rPr lang="en-US"/>
              <a:t>NodeTrix: Hybrid Visualization</a:t>
            </a:r>
          </a:p>
        </p:txBody>
      </p:sp>
      <p:pic>
        <p:nvPicPr>
          <p:cNvPr id="6" name="Picture 5" descr="Screen Shot 2018-10-14 at 9.39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46"/>
            <a:ext cx="9144000" cy="3787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0" y="4881890"/>
            <a:ext cx="419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err="1">
                <a:solidFill>
                  <a:srgbClr val="0C234B"/>
                </a:solidFill>
                <a:latin typeface="+mn-lt"/>
              </a:rPr>
              <a:t>Henry et al 2007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412840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0-14 at 9.48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0"/>
            <a:ext cx="8228034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0" y="4881890"/>
            <a:ext cx="75311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err="1">
                <a:solidFill>
                  <a:srgbClr val="0C234B"/>
                </a:solidFill>
                <a:latin typeface="+mn-lt"/>
              </a:rPr>
              <a:t>Yang et al. 2017, </a:t>
            </a:r>
            <a:r>
              <a:rPr lang="en-US" sz="1200"/>
              <a:t>Blockwise Human Brain Network Visual Comparison Using NodeTrix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67682499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9149" y="70680"/>
            <a:ext cx="6591960" cy="863158"/>
          </a:xfrm>
        </p:spPr>
        <p:txBody>
          <a:bodyPr/>
          <a:lstStyle/>
          <a:p>
            <a:r>
              <a:rPr lang="en-US" sz="2800" dirty="0"/>
              <a:t>Some Options for Encoding Graphs with Attributes</a:t>
            </a:r>
          </a:p>
        </p:txBody>
      </p:sp>
      <p:pic>
        <p:nvPicPr>
          <p:cNvPr id="8" name="Picture 7" descr="fig2.1.pdf">
            <a:extLst>
              <a:ext uri="{FF2B5EF4-FFF2-40B4-BE49-F238E27FC236}">
                <a16:creationId xmlns:a16="http://schemas.microsoft.com/office/drawing/2014/main" id="{26AD5EDF-DA5C-354B-BA7E-2F87027AC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4" t="20217" r="69624" b="64076"/>
          <a:stretch/>
        </p:blipFill>
        <p:spPr>
          <a:xfrm>
            <a:off x="168812" y="107462"/>
            <a:ext cx="1533379" cy="22168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43C2E3C-52C6-A64D-BFF3-2BBE714ACAE6}"/>
              </a:ext>
            </a:extLst>
          </p:cNvPr>
          <p:cNvSpPr/>
          <p:nvPr/>
        </p:nvSpPr>
        <p:spPr bwMode="auto">
          <a:xfrm>
            <a:off x="168812" y="1674055"/>
            <a:ext cx="1336431" cy="422031"/>
          </a:xfrm>
          <a:prstGeom prst="ellipse">
            <a:avLst/>
          </a:prstGeom>
          <a:noFill/>
          <a:ln w="44450" cap="flat" cmpd="sng" algn="ctr">
            <a:solidFill>
              <a:srgbClr val="AB05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CEE1A4-B4C1-AE4F-A8CB-9D3D61BCF8BF}"/>
              </a:ext>
            </a:extLst>
          </p:cNvPr>
          <p:cNvSpPr txBox="1"/>
          <p:nvPr/>
        </p:nvSpPr>
        <p:spPr bwMode="auto">
          <a:xfrm>
            <a:off x="182880" y="2811684"/>
            <a:ext cx="1856936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0C234B"/>
                </a:solidFill>
                <a:latin typeface="+mn-lt"/>
              </a:rPr>
              <a:t>Images from Tamara </a:t>
            </a:r>
            <a:r>
              <a:rPr lang="en-US" sz="1200" dirty="0" err="1">
                <a:solidFill>
                  <a:srgbClr val="0C234B"/>
                </a:solidFill>
                <a:latin typeface="+mn-lt"/>
              </a:rPr>
              <a:t>Munzner</a:t>
            </a:r>
            <a:r>
              <a:rPr lang="en-US" sz="1200" dirty="0">
                <a:solidFill>
                  <a:srgbClr val="0C234B"/>
                </a:solidFill>
                <a:latin typeface="+mn-lt"/>
              </a:rPr>
              <a:t>, Visualization Analysis and Design and </a:t>
            </a:r>
            <a:r>
              <a:rPr lang="en-US" sz="1200" dirty="0" err="1">
                <a:solidFill>
                  <a:srgbClr val="0C234B"/>
                </a:solidFill>
                <a:latin typeface="+mn-lt"/>
              </a:rPr>
              <a:t>Nobre</a:t>
            </a:r>
            <a:r>
              <a:rPr lang="en-US" sz="1200" dirty="0">
                <a:solidFill>
                  <a:srgbClr val="0C234B"/>
                </a:solidFill>
                <a:latin typeface="+mn-lt"/>
              </a:rPr>
              <a:t> et al. STAR on Multivariate Networks (2019)</a:t>
            </a:r>
            <a:endParaRPr lang="en-US" sz="120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87A125B-B761-1A4E-987B-AFFB8E698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342" y="1011569"/>
            <a:ext cx="6847574" cy="1976207"/>
          </a:xfrm>
        </p:spPr>
        <p:txBody>
          <a:bodyPr/>
          <a:lstStyle/>
          <a:p>
            <a:r>
              <a:rPr lang="en-US" dirty="0"/>
              <a:t>Encode attribute directly on node</a:t>
            </a:r>
          </a:p>
          <a:p>
            <a:r>
              <a:rPr lang="en-US" dirty="0"/>
              <a:t>Attribute-driven layouts</a:t>
            </a:r>
          </a:p>
          <a:p>
            <a:r>
              <a:rPr lang="en-US" dirty="0"/>
              <a:t>Multiview techniques</a:t>
            </a:r>
          </a:p>
          <a:p>
            <a:r>
              <a:rPr lang="en-US" dirty="0"/>
              <a:t>Data reduction strategies (aggregation, filtering, derivation)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FA9A7C-8625-6741-8D61-E60FD0433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342" y="3066906"/>
            <a:ext cx="1615009" cy="18757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0F5D3B-64D1-1E4C-B164-4C7C5497F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594" y="2917937"/>
            <a:ext cx="2839226" cy="20514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6F94E7-A2D5-C445-9EBB-56DA04C5A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767" y="2957089"/>
            <a:ext cx="22733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22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CEE1A4-B4C1-AE4F-A8CB-9D3D61BCF8BF}"/>
              </a:ext>
            </a:extLst>
          </p:cNvPr>
          <p:cNvSpPr txBox="1"/>
          <p:nvPr/>
        </p:nvSpPr>
        <p:spPr bwMode="auto">
          <a:xfrm>
            <a:off x="109148" y="4808225"/>
            <a:ext cx="41499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0C234B"/>
                </a:solidFill>
                <a:latin typeface="+mn-lt"/>
              </a:rPr>
              <a:t>Images </a:t>
            </a:r>
            <a:r>
              <a:rPr lang="en-US" sz="1200" dirty="0" err="1">
                <a:solidFill>
                  <a:srgbClr val="0C234B"/>
                </a:solidFill>
                <a:latin typeface="+mn-lt"/>
              </a:rPr>
              <a:t>Nobre</a:t>
            </a:r>
            <a:r>
              <a:rPr lang="en-US" sz="1200" dirty="0">
                <a:solidFill>
                  <a:srgbClr val="0C234B"/>
                </a:solidFill>
                <a:latin typeface="+mn-lt"/>
              </a:rPr>
              <a:t> et al. STAR on Multivariate Networks (2019)</a:t>
            </a:r>
            <a:endParaRPr lang="en-US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6CB5B-6A7F-0E4D-A1EB-3DAD8E827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560"/>
            <a:ext cx="9144000" cy="384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4226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DD8CC6-1307-8D42-AA73-D9A1B005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A0415B-3634-6D49-908E-301D4FB80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41" y="0"/>
            <a:ext cx="87065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562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General Starting Points on Graphs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5443" y="1092200"/>
            <a:ext cx="3599264" cy="359351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Trees</a:t>
            </a:r>
          </a:p>
          <a:p>
            <a:r>
              <a:rPr lang="en-US" b="1" dirty="0"/>
              <a:t>Indention</a:t>
            </a:r>
            <a:r>
              <a:rPr lang="en-US" dirty="0"/>
              <a:t> good when fits on screen</a:t>
            </a:r>
          </a:p>
          <a:p>
            <a:r>
              <a:rPr lang="en-US" b="1" dirty="0"/>
              <a:t>Node-link &amp; layered </a:t>
            </a:r>
            <a:r>
              <a:rPr lang="en-US" dirty="0"/>
              <a:t>good for most tasks but require space</a:t>
            </a:r>
          </a:p>
          <a:p>
            <a:r>
              <a:rPr lang="en-US" b="1" dirty="0"/>
              <a:t>Enclosure diagrams </a:t>
            </a:r>
            <a:r>
              <a:rPr lang="en-US" dirty="0"/>
              <a:t>good for size comparison tasks but not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23271" y="1092200"/>
            <a:ext cx="3599264" cy="35935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Graphs</a:t>
            </a:r>
          </a:p>
          <a:p>
            <a:r>
              <a:rPr lang="en-US" b="1"/>
              <a:t>Node-link diagrams </a:t>
            </a:r>
            <a:r>
              <a:rPr lang="en-US"/>
              <a:t>are</a:t>
            </a:r>
            <a:r>
              <a:rPr lang="en-US" b="1"/>
              <a:t> </a:t>
            </a:r>
            <a:r>
              <a:rPr lang="en-US"/>
              <a:t>easier to understand, better for path-tasks</a:t>
            </a:r>
          </a:p>
          <a:p>
            <a:pPr lvl="1">
              <a:buFont typeface="Wingdings" charset="2"/>
              <a:buChar char="Ø"/>
            </a:pPr>
            <a:r>
              <a:rPr lang="en-US"/>
              <a:t>Domain-specific layouts can go a long way</a:t>
            </a:r>
          </a:p>
          <a:p>
            <a:r>
              <a:rPr lang="en-US" b="1"/>
              <a:t>Adjacency matrices </a:t>
            </a:r>
            <a:r>
              <a:rPr lang="en-US"/>
              <a:t>scale better, good for clusters and dense graphs</a:t>
            </a:r>
          </a:p>
        </p:txBody>
      </p:sp>
    </p:spTree>
    <p:extLst>
      <p:ext uri="{BB962C8B-B14F-4D97-AF65-F5344CB8AC3E}">
        <p14:creationId xmlns:p14="http://schemas.microsoft.com/office/powerpoint/2010/main" val="38298385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 descr="Screen Shot 2018-10-14 at 10.03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320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899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Screen Shot 2018-10-09 at 10.12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0"/>
            <a:ext cx="6967291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5867400" y="4405640"/>
            <a:ext cx="31496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0C234B"/>
                </a:solidFill>
                <a:latin typeface="+mn-lt"/>
              </a:rPr>
              <a:t>Unix Family c. 1986 – graphviz.org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120207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Layered Graphs</a:t>
            </a:r>
          </a:p>
        </p:txBody>
      </p:sp>
      <p:sp>
        <p:nvSpPr>
          <p:cNvPr id="87" name="Oval 86"/>
          <p:cNvSpPr>
            <a:spLocks/>
          </p:cNvSpPr>
          <p:nvPr/>
        </p:nvSpPr>
        <p:spPr bwMode="auto">
          <a:xfrm>
            <a:off x="7086600" y="10287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8432800" y="30734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 bwMode="auto">
          <a:xfrm>
            <a:off x="7797800" y="20574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6362700" y="20574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91" name="Straight Arrow Connector 90"/>
          <p:cNvCxnSpPr>
            <a:stCxn id="87" idx="4"/>
            <a:endCxn id="90" idx="0"/>
          </p:cNvCxnSpPr>
          <p:nvPr/>
        </p:nvCxnSpPr>
        <p:spPr bwMode="auto">
          <a:xfrm flipH="1">
            <a:off x="6545580" y="1394460"/>
            <a:ext cx="723900" cy="6629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>
            <a:stCxn id="87" idx="4"/>
            <a:endCxn id="89" idx="0"/>
          </p:cNvCxnSpPr>
          <p:nvPr/>
        </p:nvCxnSpPr>
        <p:spPr bwMode="auto">
          <a:xfrm>
            <a:off x="7269480" y="1394460"/>
            <a:ext cx="711200" cy="6629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>
            <a:stCxn id="89" idx="4"/>
            <a:endCxn id="88" idx="0"/>
          </p:cNvCxnSpPr>
          <p:nvPr/>
        </p:nvCxnSpPr>
        <p:spPr bwMode="auto">
          <a:xfrm>
            <a:off x="7980680" y="2423160"/>
            <a:ext cx="635000" cy="6502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4" name="Oval 93"/>
          <p:cNvSpPr/>
          <p:nvPr/>
        </p:nvSpPr>
        <p:spPr bwMode="auto">
          <a:xfrm>
            <a:off x="5867400" y="30353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6934200" y="30353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7810500" y="4051300"/>
            <a:ext cx="365760" cy="36576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97" name="Straight Arrow Connector 96"/>
          <p:cNvCxnSpPr>
            <a:stCxn id="88" idx="4"/>
            <a:endCxn id="96" idx="0"/>
          </p:cNvCxnSpPr>
          <p:nvPr/>
        </p:nvCxnSpPr>
        <p:spPr bwMode="auto">
          <a:xfrm flipH="1">
            <a:off x="7993380" y="3439160"/>
            <a:ext cx="622300" cy="6121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>
            <a:stCxn id="90" idx="4"/>
            <a:endCxn id="95" idx="0"/>
          </p:cNvCxnSpPr>
          <p:nvPr/>
        </p:nvCxnSpPr>
        <p:spPr bwMode="auto">
          <a:xfrm>
            <a:off x="6545580" y="2423160"/>
            <a:ext cx="571500" cy="6121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Straight Arrow Connector 98"/>
          <p:cNvCxnSpPr>
            <a:stCxn id="90" idx="4"/>
            <a:endCxn id="94" idx="0"/>
          </p:cNvCxnSpPr>
          <p:nvPr/>
        </p:nvCxnSpPr>
        <p:spPr bwMode="auto">
          <a:xfrm flipH="1">
            <a:off x="6050280" y="2423160"/>
            <a:ext cx="495300" cy="6121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0" name="Content Placeholder 4"/>
          <p:cNvSpPr>
            <a:spLocks noGrp="1"/>
          </p:cNvSpPr>
          <p:nvPr>
            <p:ph idx="13"/>
          </p:nvPr>
        </p:nvSpPr>
        <p:spPr>
          <a:xfrm>
            <a:off x="5435600" y="977900"/>
            <a:ext cx="1181100" cy="44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/>
              <a:t>Rank 0</a:t>
            </a:r>
          </a:p>
          <a:p>
            <a:pPr marL="419100" lvl="1" indent="0">
              <a:buNone/>
            </a:pPr>
            <a:endParaRPr lang="en-US" sz="2000"/>
          </a:p>
        </p:txBody>
      </p:sp>
      <p:sp>
        <p:nvSpPr>
          <p:cNvPr id="101" name="Content Placeholder 4"/>
          <p:cNvSpPr>
            <a:spLocks noGrp="1"/>
          </p:cNvSpPr>
          <p:nvPr>
            <p:ph idx="13"/>
          </p:nvPr>
        </p:nvSpPr>
        <p:spPr>
          <a:xfrm>
            <a:off x="5092700" y="2082800"/>
            <a:ext cx="1181100" cy="44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/>
              <a:t>Rank 1</a:t>
            </a:r>
          </a:p>
          <a:p>
            <a:pPr marL="419100" lvl="1" indent="0">
              <a:buNone/>
            </a:pPr>
            <a:endParaRPr lang="en-US" sz="2000"/>
          </a:p>
        </p:txBody>
      </p:sp>
      <p:sp>
        <p:nvSpPr>
          <p:cNvPr id="106" name="Content Placeholder 4"/>
          <p:cNvSpPr>
            <a:spLocks noGrp="1"/>
          </p:cNvSpPr>
          <p:nvPr>
            <p:ph idx="13"/>
          </p:nvPr>
        </p:nvSpPr>
        <p:spPr>
          <a:xfrm>
            <a:off x="5156200" y="4038600"/>
            <a:ext cx="1181100" cy="44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/>
              <a:t>Rank 3</a:t>
            </a:r>
          </a:p>
          <a:p>
            <a:pPr marL="419100" lvl="1" indent="0">
              <a:buNone/>
            </a:pPr>
            <a:endParaRPr lang="en-US" sz="2000"/>
          </a:p>
        </p:txBody>
      </p:sp>
      <p:cxnSp>
        <p:nvCxnSpPr>
          <p:cNvPr id="107" name="Straight Arrow Connector 106"/>
          <p:cNvCxnSpPr>
            <a:stCxn id="94" idx="4"/>
            <a:endCxn id="96" idx="2"/>
          </p:cNvCxnSpPr>
          <p:nvPr/>
        </p:nvCxnSpPr>
        <p:spPr bwMode="auto">
          <a:xfrm>
            <a:off x="6050280" y="3401060"/>
            <a:ext cx="1760220" cy="8331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>
            <a:stCxn id="89" idx="4"/>
            <a:endCxn id="96" idx="0"/>
          </p:cNvCxnSpPr>
          <p:nvPr/>
        </p:nvCxnSpPr>
        <p:spPr bwMode="auto">
          <a:xfrm>
            <a:off x="7980680" y="2423160"/>
            <a:ext cx="12700" cy="16281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2" name="Content Placeholder 4"/>
          <p:cNvSpPr>
            <a:spLocks noGrp="1"/>
          </p:cNvSpPr>
          <p:nvPr>
            <p:ph idx="13"/>
          </p:nvPr>
        </p:nvSpPr>
        <p:spPr>
          <a:xfrm>
            <a:off x="5651500" y="4610100"/>
            <a:ext cx="3289300" cy="419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DAG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43" name="Content Placeholder 4"/>
          <p:cNvSpPr>
            <a:spLocks noGrp="1"/>
          </p:cNvSpPr>
          <p:nvPr>
            <p:ph idx="13"/>
          </p:nvPr>
        </p:nvSpPr>
        <p:spPr>
          <a:xfrm>
            <a:off x="469900" y="876300"/>
            <a:ext cx="4152900" cy="386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Many graphs, such as DAGs exhibit a highly layered, ordered, or hierarchical structure.</a:t>
            </a:r>
          </a:p>
          <a:p>
            <a:pPr marL="0" indent="0">
              <a:buNone/>
            </a:pPr>
            <a:endParaRPr lang="en-US" sz="800"/>
          </a:p>
          <a:p>
            <a:pPr marL="0" indent="0">
              <a:buNone/>
            </a:pPr>
            <a:r>
              <a:rPr lang="en-US"/>
              <a:t>As with the RT-trees, layout should preserve the ordering by encoding it with one spatial dimension</a:t>
            </a:r>
          </a:p>
          <a:p>
            <a:endParaRPr lang="en-US" sz="1000"/>
          </a:p>
          <a:p>
            <a:pPr>
              <a:buFont typeface="Wingdings" charset="2"/>
              <a:buChar char="Ø"/>
            </a:pPr>
            <a:r>
              <a:rPr lang="en-US"/>
              <a:t>The Sugiyama family of layouts target these graphs</a:t>
            </a:r>
          </a:p>
        </p:txBody>
      </p:sp>
    </p:spTree>
    <p:extLst>
      <p:ext uri="{BB962C8B-B14F-4D97-AF65-F5344CB8AC3E}">
        <p14:creationId xmlns:p14="http://schemas.microsoft.com/office/powerpoint/2010/main" val="343530105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Sugiyama Layout – Step 1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idx="13"/>
          </p:nvPr>
        </p:nvSpPr>
        <p:spPr>
          <a:xfrm>
            <a:off x="342900" y="965200"/>
            <a:ext cx="4775200" cy="377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Define an ordering:</a:t>
            </a:r>
          </a:p>
          <a:p>
            <a:r>
              <a:rPr lang="en-US" dirty="0"/>
              <a:t>Ranks (longest path from root)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May reverse some edges in this step</a:t>
            </a:r>
          </a:p>
          <a:p>
            <a:r>
              <a:rPr lang="en-US" dirty="0"/>
              <a:t>Domain-specific knowledge</a:t>
            </a:r>
          </a:p>
          <a:p>
            <a:r>
              <a:rPr lang="en-US" dirty="0"/>
              <a:t>“Best layering” (NP-hard)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dirty="0"/>
              <a:t>Insert “dummy nodes” for long edges. These will be used for edge routing.</a:t>
            </a:r>
          </a:p>
          <a:p>
            <a:pPr>
              <a:buFont typeface="Wingdings" charset="2"/>
              <a:buChar char="Ø"/>
            </a:pPr>
            <a:r>
              <a:rPr lang="en-US" dirty="0"/>
              <a:t>How many? Definition of “long”?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8-10-09 at 10.1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930750"/>
            <a:ext cx="3721100" cy="39587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114299" y="4767590"/>
            <a:ext cx="417830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err="1">
                <a:solidFill>
                  <a:srgbClr val="0C234B"/>
                </a:solidFill>
                <a:latin typeface="+mn-lt"/>
              </a:rPr>
              <a:t>Adapted from Josh Levine &amp; Miriah Meyer, slides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12380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Sugiyama Layout – Step 2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idx="13"/>
          </p:nvPr>
        </p:nvSpPr>
        <p:spPr>
          <a:xfrm>
            <a:off x="469900" y="1117600"/>
            <a:ext cx="4648200" cy="361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Layer-by-layer, minimize edge crossings</a:t>
            </a:r>
          </a:p>
          <a:p>
            <a:pPr>
              <a:buFont typeface="Wingdings" charset="2"/>
              <a:buChar char="Ø"/>
            </a:pPr>
            <a:r>
              <a:rPr lang="en-US"/>
              <a:t>NP-hard</a:t>
            </a:r>
          </a:p>
          <a:p>
            <a:pPr>
              <a:buFont typeface="Wingdings" charset="2"/>
              <a:buChar char="Ø"/>
            </a:pPr>
            <a:r>
              <a:rPr lang="en-US"/>
              <a:t>Many heurstics</a:t>
            </a:r>
          </a:p>
          <a:p>
            <a:pPr>
              <a:buFont typeface="Wingdings" charset="2"/>
              <a:buChar char="Ø"/>
            </a:pPr>
            <a:r>
              <a:rPr lang="en-US"/>
              <a:t>Many tuning parameters (e.g., how many passes?)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8" name="TextBox 27"/>
          <p:cNvSpPr txBox="1"/>
          <p:nvPr/>
        </p:nvSpPr>
        <p:spPr bwMode="auto">
          <a:xfrm>
            <a:off x="114299" y="4767590"/>
            <a:ext cx="417830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err="1">
                <a:solidFill>
                  <a:srgbClr val="0C234B"/>
                </a:solidFill>
                <a:latin typeface="+mn-lt"/>
              </a:rPr>
              <a:t>Adapted from Josh Levine &amp; Miriah Meyer, slides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pic>
        <p:nvPicPr>
          <p:cNvPr id="2" name="Picture 1" descr="Screen Shot 2018-10-09 at 10.2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56" y="711200"/>
            <a:ext cx="3620848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995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Sugiyama Layout – Step 3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idx="13"/>
          </p:nvPr>
        </p:nvSpPr>
        <p:spPr>
          <a:xfrm>
            <a:off x="469900" y="1028700"/>
            <a:ext cx="4051300" cy="1485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Finalize x-coordinates for nodes.</a:t>
            </a:r>
          </a:p>
          <a:p>
            <a:pPr marL="0" indent="0">
              <a:buNone/>
            </a:pPr>
            <a:endParaRPr lang="en-US" sz="800"/>
          </a:p>
          <a:p>
            <a:pPr marL="0" indent="0">
              <a:buNone/>
            </a:pPr>
            <a:r>
              <a:rPr lang="en-US"/>
              <a:t>Route edges.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8" name="TextBox 27"/>
          <p:cNvSpPr txBox="1"/>
          <p:nvPr/>
        </p:nvSpPr>
        <p:spPr bwMode="auto">
          <a:xfrm>
            <a:off x="114299" y="4675257"/>
            <a:ext cx="417830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err="1">
                <a:solidFill>
                  <a:srgbClr val="0C234B"/>
                </a:solidFill>
                <a:latin typeface="+mn-lt"/>
              </a:rPr>
              <a:t>Adapted from Josh Levine &amp; Miriah Meyer, slides. Routing image from Gansner et al. 1993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pic>
        <p:nvPicPr>
          <p:cNvPr id="3" name="Picture 2" descr="Screen Shot 2018-10-09 at 10.21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749300"/>
            <a:ext cx="4506202" cy="4229100"/>
          </a:xfrm>
          <a:prstGeom prst="rect">
            <a:avLst/>
          </a:prstGeom>
        </p:spPr>
      </p:pic>
      <p:pic>
        <p:nvPicPr>
          <p:cNvPr id="5" name="Picture 4" descr="Screen Shot 2018-10-09 at 10.28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2374900"/>
            <a:ext cx="2744429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245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8-10-09 at 10.29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89" y="0"/>
            <a:ext cx="7409622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114299" y="4767590"/>
            <a:ext cx="417830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err="1">
                <a:solidFill>
                  <a:srgbClr val="0C234B"/>
                </a:solidFill>
                <a:latin typeface="+mn-lt"/>
              </a:rPr>
              <a:t>Image from Gansner et al. 1993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93060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38100" tIns="38100" rIns="38100" bIns="38100" numCol="1" anchor="ctr" anchorCtr="0" compatLnSpc="1">
        <a:prstTxWarp prst="textNoShape">
          <a:avLst/>
        </a:prstTxWarp>
      </a:bodyPr>
      <a:lstStyle>
        <a:defPPr>
          <a:defRPr sz="3400" b="0" i="0" dirty="0" smtClean="0">
            <a:latin typeface="Times New Roman"/>
          </a:defRPr>
        </a:defPPr>
      </a:lstStyle>
    </a:tx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24155</TotalTime>
  <Pages>0</Pages>
  <Words>1397</Words>
  <Characters>0</Characters>
  <Application>Microsoft Macintosh PowerPoint</Application>
  <PresentationFormat>On-screen Show (16:9)</PresentationFormat>
  <Lines>0</Lines>
  <Paragraphs>253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Gill Sans</vt:lpstr>
      <vt:lpstr>Verdana</vt:lpstr>
      <vt:lpstr>Wingdings</vt:lpstr>
      <vt:lpstr>Default - Title Slide</vt:lpstr>
      <vt:lpstr>PowerPoint Presentation</vt:lpstr>
      <vt:lpstr>Data Types &amp; Dataset Types</vt:lpstr>
      <vt:lpstr>Directed Acyclic Graphs (DAGs)</vt:lpstr>
      <vt:lpstr>PowerPoint Presentation</vt:lpstr>
      <vt:lpstr>Layered Graphs</vt:lpstr>
      <vt:lpstr>Sugiyama Layout – Step 1</vt:lpstr>
      <vt:lpstr>Sugiyama Layout – Step 2</vt:lpstr>
      <vt:lpstr>Sugiyama Layout – Step 3</vt:lpstr>
      <vt:lpstr>PowerPoint Presentation</vt:lpstr>
      <vt:lpstr>Sugiyama Layouts</vt:lpstr>
      <vt:lpstr>Drawing DAGs with Enclosure</vt:lpstr>
      <vt:lpstr>Drawing DAGs with Enclosure</vt:lpstr>
      <vt:lpstr>Euler Diagrams</vt:lpstr>
      <vt:lpstr>PowerPoint Presentation</vt:lpstr>
      <vt:lpstr>General Graphs</vt:lpstr>
      <vt:lpstr>Force-Directed Layouts</vt:lpstr>
      <vt:lpstr>Force-Directed Layout, Sketch</vt:lpstr>
      <vt:lpstr>PowerPoint Presentation</vt:lpstr>
      <vt:lpstr>Force-Directed Layouts</vt:lpstr>
      <vt:lpstr>What can we do in the face of increasing  graph size and complexity?</vt:lpstr>
      <vt:lpstr>Domain-specific layout</vt:lpstr>
      <vt:lpstr>PowerPoint Presentation</vt:lpstr>
      <vt:lpstr>Attribute-driven Layout</vt:lpstr>
      <vt:lpstr>PowerPoint Presentation</vt:lpstr>
      <vt:lpstr>Constraint-Based Approaches</vt:lpstr>
      <vt:lpstr>Constraint-Based Approaches</vt:lpstr>
      <vt:lpstr>Libraries &amp; Platforms with force-directed options</vt:lpstr>
      <vt:lpstr>Representing Graphs with Adjacency Matrices</vt:lpstr>
      <vt:lpstr>Representing Graphs with Adjacency Matrices</vt:lpstr>
      <vt:lpstr>PowerPoint Presentation</vt:lpstr>
      <vt:lpstr>Task Taxonomies – Lee et al.</vt:lpstr>
      <vt:lpstr>Patterns in Adjacency Matrices</vt:lpstr>
      <vt:lpstr>NodeTrix: Hybrid Visualization</vt:lpstr>
      <vt:lpstr>PowerPoint Presentation</vt:lpstr>
      <vt:lpstr>Some Options for Encoding Graphs with Attributes</vt:lpstr>
      <vt:lpstr>PowerPoint Presentation</vt:lpstr>
      <vt:lpstr>PowerPoint Presentation</vt:lpstr>
      <vt:lpstr>General Starting Points on Graphs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Love</dc:creator>
  <cp:lastModifiedBy>Isaacs, Katherine - (kisaacs)</cp:lastModifiedBy>
  <cp:revision>748</cp:revision>
  <cp:lastPrinted>2018-09-19T07:34:35Z</cp:lastPrinted>
  <dcterms:modified xsi:type="dcterms:W3CDTF">2020-07-02T17:10:56Z</dcterms:modified>
</cp:coreProperties>
</file>